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ink/inkAction1.xml" ContentType="application/vnd.ms-office.inkAction+xml"/>
  <Override PartName="/ppt/theme/theme2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ppt/tags/tag4.xml" ContentType="application/vnd.openxmlformats-officedocument.presentationml.tags+xml"/>
  <Override PartName="/ppt/tags/tag6.xml" ContentType="application/vnd.openxmlformats-officedocument.presentationml.tags+xml"/>
  <Override PartName="/ppt/tags/tag5.xml" ContentType="application/vnd.openxmlformats-officedocument.presentationml.tag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0" r:id="rId1"/>
  </p:sldMasterIdLst>
  <p:notesMasterIdLst>
    <p:notesMasterId r:id="rId12"/>
  </p:notesMasterIdLst>
  <p:handoutMasterIdLst>
    <p:handoutMasterId r:id="rId13"/>
  </p:handoutMasterIdLst>
  <p:sldIdLst>
    <p:sldId id="439" r:id="rId2"/>
    <p:sldId id="459" r:id="rId3"/>
    <p:sldId id="401" r:id="rId4"/>
    <p:sldId id="469" r:id="rId5"/>
    <p:sldId id="453" r:id="rId6"/>
    <p:sldId id="455" r:id="rId7"/>
    <p:sldId id="460" r:id="rId8"/>
    <p:sldId id="402" r:id="rId9"/>
    <p:sldId id="406" r:id="rId10"/>
    <p:sldId id="407" r:id="rId11"/>
  </p:sldIdLst>
  <p:sldSz cx="12192000" cy="6858000"/>
  <p:notesSz cx="7099300" cy="10234613"/>
  <p:custDataLst>
    <p:tags r:id="rId14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1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309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464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61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5774" algn="l" defTabSz="914309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2926" algn="l" defTabSz="914309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080" algn="l" defTabSz="914309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235" algn="l" defTabSz="914309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5DFFF"/>
    <a:srgbClr val="B9CAFF"/>
    <a:srgbClr val="7999FF"/>
    <a:srgbClr val="0033CC"/>
    <a:srgbClr val="008000"/>
    <a:srgbClr val="FF9999"/>
    <a:srgbClr val="FF3300"/>
    <a:srgbClr val="CC00CC"/>
    <a:srgbClr val="FFCC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1" autoAdjust="0"/>
    <p:restoredTop sz="84834" autoAdjust="0"/>
  </p:normalViewPr>
  <p:slideViewPr>
    <p:cSldViewPr>
      <p:cViewPr varScale="1">
        <p:scale>
          <a:sx n="66" d="100"/>
          <a:sy n="66" d="100"/>
        </p:scale>
        <p:origin x="654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>
            <a:lvl1pPr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>
            <a:lvl1pPr algn="r"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b" anchorCtr="0" compatLnSpc="1">
            <a:prstTxWarp prst="textNoShape">
              <a:avLst/>
            </a:prstTxWarp>
          </a:bodyPr>
          <a:lstStyle>
            <a:lvl1pPr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293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b" anchorCtr="0" compatLnSpc="1">
            <a:prstTxWarp prst="textNoShape">
              <a:avLst/>
            </a:prstTxWarp>
          </a:bodyPr>
          <a:lstStyle>
            <a:lvl1pPr algn="r"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0A33D1F6-2909-4169-88BB-8150912129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832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280" units="cm"/>
          <inkml:channel name="Y" type="integer" max="720" units="cm"/>
          <inkml:channel name="T" type="integer" max="2.14748E9" units="dev"/>
        </inkml:traceFormat>
        <inkml:channelProperties>
          <inkml:channelProperty channel="X" name="resolution" value="43.53741" units="1/cm"/>
          <inkml:channelProperty channel="Y" name="resolution" value="43.63636" units="1/cm"/>
          <inkml:channelProperty channel="T" name="resolution" value="1" units="1/dev"/>
        </inkml:channelProperties>
      </inkml:inkSource>
      <inkml:timestamp xml:id="ts0" timeString="2020-10-06T03:20:44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8068">
    <iact:property name="dataType"/>
    <iact:actionData xml:id="d0">
      <inkml:trace xmlns:inkml="http://www.w3.org/2003/InkML" xml:id="stk0" contextRef="#ctx0" brushRef="#br0">24762 11011 0,'0'0'6,"-76"-38"-4,0 0 8,-38 0-1,38 0 2,-39 0 1,-37 0-8,-39 38 2,39-38 3,0 0 4,-77-1-4,77 39 2,76-38-1,-229 38 1,190 0 0,-37 0-2,0 0 1,-1 0-4,1 0-2,0 0 6,-39 0-1,39 0 0,-77 0 0,77 0 1,37 0 0,-37 0 0,-76 0-1,-153 0 1,228 0-1,1 38 1,-77-38-1,77 0-1,-77 0 1,39 0 0,-191 0 1,152 0-1,77 0 1,0 39-1,-39-39 0,39 0 2,-191 38-3,190-38 2,-37 0-1,-1 0 1,1 38 1,-267-38-1,266 0 0,-37 38-1,-1-38 1,-304 0-1,266 76 0,-38-76 1,77 0-1,-39 0 1,39 0-1,75 0-3,-37 0-2,37 0 5,1 0 1,38 0-1,-191 0 1,153 0-1,-39 0 0,39 0 0,-1 0 1,39 38 0,0-38 0,-39 0-6,39 0 1,-38 0 3,37 0 1,1 0 3,-76 0-3,-39 0 0,115 0-1,-39 0 0,1 0 2,0 0-1,37 0 1,1 0-2,38 0 4,0 38-7,0-38 1,37 0 4,-37 38 0,0-38 0,38 38 3,38 1-1,-38 37-3,0 0 3,-38 153-2,38-115 1,38 0-1,0 0-1,0-37 1,0-1-1,38-38 3,0 0 3,38-38-5,-38 0-1,76 0 2,77 0-1,-39 38 0,1-38-4,75 0-1,-76 38 5,77-38-1,-38 0 1,37 0-5,1 0-1,-77 0 7,77 0-1,342 0 0,-342 0-1,113 0-1,-37 38 3,0-38-2,190 77 1,-152-77-5,190 38 1,-114 38 5,153-38 0,-267-38 1,-1 0-2,-151 38-1,266-38 2,-229 38-2,-37-38 2,75 38-1,-75-38-5,-1 0 2,77 38 3,-77-38 0,0 0-5,77 0 0,-77 0 5,77 0-1,-77 0 1,191 0 1,-114 0-1,-77 0 0,229 0 2,-229 0-2,-37 0 0,-1 0 0,38 0-4,39 0-2,-39 0 7,-37 0-2,-1 0 1,-38 0-4,38 0-2,-38-38 6,77 38 0,114-152 0,-39 114 0,-37-38 0,-39 37 4,267-113-3,-267 114 0,115-76 1,-191 76-1,77-39 0,-77 39 2,-38 38-2,0-38-6,-38 0 2,114-38 5,-76 0 0,0 38-2,1-1-4,-1 1 2,-38-38 5,38 0-3,0 76 5,-38-38 49,0 0-48,-114 0-2,75 0-7,-37 38 4,38-39-6,0 39 7,-38 0-2,-76-76 1,-39 76 0,39-38-1,-305-38 1,380 76-1,-37 0-1,0 0 2,76 0-2,0 0 0,-1 0 2,1 0-4</inkml:trace>
    </iact:actionData>
  </iact:action>
  <iact:action type="add" startTime="32917">
    <iact:property name="dataType"/>
    <iact:actionData xml:id="d1">
      <inkml:trace xmlns:inkml="http://www.w3.org/2003/InkML" xml:id="stk1" contextRef="#ctx0" brushRef="#br0">24686 12421 0,'-38'0'11,"76"0"-11,-114 0 3,38 0 6,-76 0 1,76 0-1,-39 0 1,39 0 1,-114 0-1,38 0-1,-1 0 1,-75 0 0,-267 38 0,228-38-1,1 0 1,37 0 0,39 0-1,-229 0 2,228 0-2,-37 0 1,38 0 0,-1 0-1,39 0-2,0 0-3,-1 0 6,1 0 0,38 0-2,-38 0 3,-39 0-6,1 0-1,-1 0 6,-75 0 0,-1 0 0,39 0-5,-115 0 1,153 0 3,-77 0 1,-114 0 0,191 0-5,-115 0-1,-38 0 8,77 0-3,-153 0 1,228 0 0,1 0 0,76 0 1,-153 0-2,153 0 1,-38 0 1,0 0-1,-153 0 1,153 0-2,-39-38 0,-37 38 1,-77-38 0,39 38 2,75 0-3,-37 0 1,-39-38-5,1 38-1,-1-38 8,77 38 0,-191 0-3,190-38 1,39 38 1,0-38-1,-39 38-4,77 0 1,-38-39 3,-115 39 1,39-38-2,37 38 3,-151-76-3,189 38 3,1 38-3,0-38 0,-77 0 3,39 38-7,0-38 0,-1 38 7,-37-38-2,75 0 1,1 38-2,0-39 0,0 39-2,37 0-1,-37 0 5,-76-38-3,113 38 2,-37 0-1,38 0 1,38 0-1,-76 0 1,-39 0 1,39 0 0,-38 0-2,-39 0 2,77 0-1,0 0-1,37 0 1,-75 0 0,38 0 1,-39 0-2,77 38 4,38-38-3,0 39 2,38-1 3,-38 38-2,0-76-1,0 190-2,38-152 1,0 77-1,38-1 1,0-38-2,38 39 1,0-77 0,-38 38 2,38 0-1,-37-38 0,75-38 1,-76 38-2,229 77 2,-153-77-1,0 38 0,191 0 2,-191-38-1,229 0 0,-191 0-1,115-38 1,-76 38-2,228-38 1,-229 39 0,1-39 1,190 0-1,-229 0-1,0 0 0,153 38 0,-191-38 1,-37 38-1,37-38 2,-76 38-1,38-38 0,191 76-1,-153-76 2,38 38-2,-37-38-4,75 0 0,-37 0 5,266 38-2,-229 0 0,153-38 0,-191 0 1,1 38-1,37-38 1,115 39 0,-191-1 1,39-38 0,190 38-1,-115-38 2,115 76-2,114-38 1,-266-38 0,37 0-1,229 38 0,-228-38-1,-1 0 2,39 0 0,-38 0-6,75 0 0,-37 0 5,114 0 0,0 38 1,-152-38-1,-77 38 0,-38-38 2,191 0-1,-229 38-1,38-38 0,115 0-1,-115 0 2,1 0 0,227 77-1,-265-77 0,75 0 0,0 0 2,153 0-3,-76 0 2,-1 0-1,-37 0-1,37 0-2,-75 0-2,75 0 4,1-38 2,-77-1-6,115 1 0,-38 0 7,151-76 0,-151 76 0,-77 38-1,153-76 0,-267 76 1,153-115-2,-115 77 2,-38 0-2,76-76 1,-76 76 1,1-77-1,-1 77 2,0-76-1,-38 38 0,0-38-3,0 75 2,-76-37 0,-39 38-1,-75 0-5,-115 0 0,76-38 7,1 76 0,75 0-7,1 0 0,-38 0 5,75 0-1,-151 38 3,37 0 0,-152 0-2,267 0 3,-115-38 2,153 0-6,-76 0 1,76 0 1,37 38 2,1-38-2,-38 0-1,-38 0 0,-39 0-5</inkml:trace>
    </iact:actionData>
  </iact:action>
</iact:action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>
            <a:lvl1pPr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>
            <a:lvl1pPr algn="r"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915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8113" y="768350"/>
            <a:ext cx="6823075" cy="38385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30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2513"/>
            <a:ext cx="5680075" cy="4603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30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b" anchorCtr="0" compatLnSpc="1">
            <a:prstTxWarp prst="textNoShape">
              <a:avLst/>
            </a:prstTxWarp>
          </a:bodyPr>
          <a:lstStyle>
            <a:lvl1pPr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30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51" tIns="48326" rIns="96651" bIns="48326" numCol="1" anchor="b" anchorCtr="0" compatLnSpc="1">
            <a:prstTxWarp prst="textNoShape">
              <a:avLst/>
            </a:prstTxWarp>
          </a:bodyPr>
          <a:lstStyle>
            <a:lvl1pPr algn="r" defTabSz="966648">
              <a:defRPr sz="13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fld id="{16AD5590-9C90-486D-8FA8-38179D6EA4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20500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155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30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464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618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5774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926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80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235" algn="l" defTabSz="91430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Left: show tree</a:t>
            </a:r>
          </a:p>
          <a:p>
            <a:r>
              <a:rPr lang="en-US" dirty="0"/>
              <a:t>Right: fringe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6AD5590-9C90-486D-8FA8-38179D6EA4CC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92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0" y="1044582"/>
            <a:ext cx="12192000" cy="14700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3657600"/>
            <a:ext cx="12192000" cy="15240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453A5A-7A6F-4C45-B3DA-4ADA5F9066B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4F6080-E520-45DC-884B-D171AED7426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F441731-2654-4748-B0E7-440E0FE37C5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FF1561-1732-4AFE-BD38-1F907188A60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43" indent="0">
              <a:buNone/>
              <a:defRPr sz="1900"/>
            </a:lvl2pPr>
            <a:lvl3pPr marL="914286" indent="0">
              <a:buNone/>
              <a:defRPr sz="1600"/>
            </a:lvl3pPr>
            <a:lvl4pPr marL="1371430" indent="0">
              <a:buNone/>
              <a:defRPr sz="1500"/>
            </a:lvl4pPr>
            <a:lvl5pPr marL="1828573" indent="0">
              <a:buNone/>
              <a:defRPr sz="1500"/>
            </a:lvl5pPr>
            <a:lvl6pPr marL="2285718" indent="0">
              <a:buNone/>
              <a:defRPr sz="1500"/>
            </a:lvl6pPr>
            <a:lvl7pPr marL="2742858" indent="0">
              <a:buNone/>
              <a:defRPr sz="1500"/>
            </a:lvl7pPr>
            <a:lvl8pPr marL="3200000" indent="0">
              <a:buNone/>
              <a:defRPr sz="1500"/>
            </a:lvl8pPr>
            <a:lvl9pPr marL="3657143" indent="0">
              <a:buNone/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1B8BF5-5AC2-408A-9CF5-48C84EA6D70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D5E8221-ACA7-4409-9788-2ACEEBC1BDC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3" indent="0">
              <a:buNone/>
              <a:defRPr sz="2000" b="1"/>
            </a:lvl2pPr>
            <a:lvl3pPr marL="914286" indent="0">
              <a:buNone/>
              <a:defRPr sz="1900" b="1"/>
            </a:lvl3pPr>
            <a:lvl4pPr marL="1371430" indent="0">
              <a:buNone/>
              <a:defRPr sz="1600" b="1"/>
            </a:lvl4pPr>
            <a:lvl5pPr marL="1828573" indent="0">
              <a:buNone/>
              <a:defRPr sz="1600" b="1"/>
            </a:lvl5pPr>
            <a:lvl6pPr marL="2285718" indent="0">
              <a:buNone/>
              <a:defRPr sz="1600" b="1"/>
            </a:lvl6pPr>
            <a:lvl7pPr marL="2742858" indent="0">
              <a:buNone/>
              <a:defRPr sz="1600" b="1"/>
            </a:lvl7pPr>
            <a:lvl8pPr marL="3200000" indent="0">
              <a:buNone/>
              <a:defRPr sz="1600" b="1"/>
            </a:lvl8pPr>
            <a:lvl9pPr marL="365714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3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43" indent="0">
              <a:buNone/>
              <a:defRPr sz="2000" b="1"/>
            </a:lvl2pPr>
            <a:lvl3pPr marL="914286" indent="0">
              <a:buNone/>
              <a:defRPr sz="1900" b="1"/>
            </a:lvl3pPr>
            <a:lvl4pPr marL="1371430" indent="0">
              <a:buNone/>
              <a:defRPr sz="1600" b="1"/>
            </a:lvl4pPr>
            <a:lvl5pPr marL="1828573" indent="0">
              <a:buNone/>
              <a:defRPr sz="1600" b="1"/>
            </a:lvl5pPr>
            <a:lvl6pPr marL="2285718" indent="0">
              <a:buNone/>
              <a:defRPr sz="1600" b="1"/>
            </a:lvl6pPr>
            <a:lvl7pPr marL="2742858" indent="0">
              <a:buNone/>
              <a:defRPr sz="1600" b="1"/>
            </a:lvl7pPr>
            <a:lvl8pPr marL="3200000" indent="0">
              <a:buNone/>
              <a:defRPr sz="1600" b="1"/>
            </a:lvl8pPr>
            <a:lvl9pPr marL="3657143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21A8ED-9B00-4419-8B3B-2343371CEC4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6685549-3527-4829-9473-416A0C2EAE2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A60C99-D8C1-4775-8462-7FCDDC81A54D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6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5" y="273057"/>
            <a:ext cx="5111751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6" y="1435104"/>
            <a:ext cx="3008313" cy="4691063"/>
          </a:xfrm>
        </p:spPr>
        <p:txBody>
          <a:bodyPr/>
          <a:lstStyle>
            <a:lvl1pPr marL="0" indent="0">
              <a:buNone/>
              <a:defRPr sz="1500"/>
            </a:lvl1pPr>
            <a:lvl2pPr marL="457143" indent="0">
              <a:buNone/>
              <a:defRPr sz="1200"/>
            </a:lvl2pPr>
            <a:lvl3pPr marL="914286" indent="0">
              <a:buNone/>
              <a:defRPr sz="1100"/>
            </a:lvl3pPr>
            <a:lvl4pPr marL="1371430" indent="0">
              <a:buNone/>
              <a:defRPr sz="900"/>
            </a:lvl4pPr>
            <a:lvl5pPr marL="1828573" indent="0">
              <a:buNone/>
              <a:defRPr sz="900"/>
            </a:lvl5pPr>
            <a:lvl6pPr marL="2285718" indent="0">
              <a:buNone/>
              <a:defRPr sz="900"/>
            </a:lvl6pPr>
            <a:lvl7pPr marL="2742858" indent="0">
              <a:buNone/>
              <a:defRPr sz="900"/>
            </a:lvl7pPr>
            <a:lvl8pPr marL="3200000" indent="0">
              <a:buNone/>
              <a:defRPr sz="900"/>
            </a:lvl8pPr>
            <a:lvl9pPr marL="365714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BC37A3-2FAA-437F-A346-3CF46B1B892C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1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43" indent="0">
              <a:buNone/>
              <a:defRPr sz="2800"/>
            </a:lvl2pPr>
            <a:lvl3pPr marL="914286" indent="0">
              <a:buNone/>
              <a:defRPr sz="2400"/>
            </a:lvl3pPr>
            <a:lvl4pPr marL="1371430" indent="0">
              <a:buNone/>
              <a:defRPr sz="2000"/>
            </a:lvl4pPr>
            <a:lvl5pPr marL="1828573" indent="0">
              <a:buNone/>
              <a:defRPr sz="2000"/>
            </a:lvl5pPr>
            <a:lvl6pPr marL="2285718" indent="0">
              <a:buNone/>
              <a:defRPr sz="2000"/>
            </a:lvl6pPr>
            <a:lvl7pPr marL="2742858" indent="0">
              <a:buNone/>
              <a:defRPr sz="2000"/>
            </a:lvl7pPr>
            <a:lvl8pPr marL="3200000" indent="0">
              <a:buNone/>
              <a:defRPr sz="2000"/>
            </a:lvl8pPr>
            <a:lvl9pPr marL="3657143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43"/>
            <a:ext cx="5486400" cy="804863"/>
          </a:xfrm>
        </p:spPr>
        <p:txBody>
          <a:bodyPr/>
          <a:lstStyle>
            <a:lvl1pPr marL="0" indent="0">
              <a:buNone/>
              <a:defRPr sz="1500"/>
            </a:lvl1pPr>
            <a:lvl2pPr marL="457143" indent="0">
              <a:buNone/>
              <a:defRPr sz="1200"/>
            </a:lvl2pPr>
            <a:lvl3pPr marL="914286" indent="0">
              <a:buNone/>
              <a:defRPr sz="1100"/>
            </a:lvl3pPr>
            <a:lvl4pPr marL="1371430" indent="0">
              <a:buNone/>
              <a:defRPr sz="900"/>
            </a:lvl4pPr>
            <a:lvl5pPr marL="1828573" indent="0">
              <a:buNone/>
              <a:defRPr sz="900"/>
            </a:lvl5pPr>
            <a:lvl6pPr marL="2285718" indent="0">
              <a:buNone/>
              <a:defRPr sz="900"/>
            </a:lvl6pPr>
            <a:lvl7pPr marL="2742858" indent="0">
              <a:buNone/>
              <a:defRPr sz="900"/>
            </a:lvl7pPr>
            <a:lvl8pPr marL="3200000" indent="0">
              <a:buNone/>
              <a:defRPr sz="900"/>
            </a:lvl8pPr>
            <a:lvl9pPr marL="3657143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1EC880-79EA-4BC7-A72F-59EFE6AB7FD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-25400"/>
            <a:ext cx="121920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8" rIns="91430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06400" y="1397003"/>
            <a:ext cx="11379200" cy="472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>
            <a:lvl1pPr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>
            <a:lvl1pPr algn="ctr">
              <a:defRPr sz="15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30" tIns="45718" rIns="91430" bIns="45718" numCol="1" anchor="t" anchorCtr="0" compatLnSpc="1">
            <a:prstTxWarp prst="textNoShape">
              <a:avLst/>
            </a:prstTxWarp>
          </a:bodyPr>
          <a:lstStyle>
            <a:lvl1pPr algn="r">
              <a:defRPr sz="1500"/>
            </a:lvl1pPr>
          </a:lstStyle>
          <a:p>
            <a:pPr>
              <a:defRPr/>
            </a:pPr>
            <a:fld id="{9749340B-4FC7-4D90-97D1-24A2CDF1925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4103" name="Rectangle 7"/>
          <p:cNvSpPr>
            <a:spLocks noChangeArrowheads="1"/>
          </p:cNvSpPr>
          <p:nvPr/>
        </p:nvSpPr>
        <p:spPr bwMode="auto">
          <a:xfrm>
            <a:off x="0" y="1031246"/>
            <a:ext cx="12192000" cy="60959"/>
          </a:xfrm>
          <a:prstGeom prst="rect">
            <a:avLst/>
          </a:prstGeom>
          <a:gradFill rotWithShape="1">
            <a:gsLst>
              <a:gs pos="0">
                <a:srgbClr val="0000CC"/>
              </a:gs>
              <a:gs pos="100000">
                <a:schemeClr val="tx1"/>
              </a:gs>
            </a:gsLst>
            <a:lin ang="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lIns="91430" tIns="45718" rIns="91430" bIns="45718" anchor="ctr"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46" r:id="rId6"/>
    <p:sldLayoutId id="2147483747" r:id="rId7"/>
    <p:sldLayoutId id="2147483748" r:id="rId8"/>
    <p:sldLayoutId id="2147483749" r:id="rId9"/>
    <p:sldLayoutId id="2147483750" r:id="rId10"/>
    <p:sldLayoutId id="214748375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143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286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43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573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858" indent="-342858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3200">
          <a:solidFill>
            <a:schemeClr val="accent2"/>
          </a:solidFill>
          <a:latin typeface="Calibri" pitchFamily="34" charset="0"/>
          <a:ea typeface="+mn-ea"/>
          <a:cs typeface="+mn-cs"/>
        </a:defRPr>
      </a:lvl1pPr>
      <a:lvl2pPr marL="742857" indent="-285717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800">
          <a:solidFill>
            <a:schemeClr val="tx1"/>
          </a:solidFill>
          <a:latin typeface="Calibri" pitchFamily="34" charset="0"/>
        </a:defRPr>
      </a:lvl2pPr>
      <a:lvl3pPr marL="1142858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400">
          <a:solidFill>
            <a:schemeClr val="tx1"/>
          </a:solidFill>
          <a:latin typeface="Calibri" pitchFamily="34" charset="0"/>
        </a:defRPr>
      </a:lvl3pPr>
      <a:lvl4pPr marL="1600000" indent="-22857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4pPr>
      <a:lvl5pPr marL="2057143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Calibri" pitchFamily="34" charset="0"/>
        </a:defRPr>
      </a:lvl5pPr>
      <a:lvl6pPr marL="2514286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6pPr>
      <a:lvl7pPr marL="2971430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7pPr>
      <a:lvl8pPr marL="3428573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8pPr>
      <a:lvl9pPr marL="3885718" indent="-228573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86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3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7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18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58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43" algn="l" defTabSz="91428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7" Type="http://schemas.openxmlformats.org/officeDocument/2006/relationships/image" Target="../media/image1.png"/><Relationship Id="rId2" Type="http://schemas.microsoft.com/office/2007/relationships/media" Target="../media/media8.m4a"/><Relationship Id="rId1" Type="http://schemas.openxmlformats.org/officeDocument/2006/relationships/tags" Target="../tags/tag5.xml"/><Relationship Id="rId6" Type="http://schemas.openxmlformats.org/officeDocument/2006/relationships/image" Target="../media/image5.png"/><Relationship Id="rId5" Type="http://schemas.microsoft.com/office/2011/relationships/inkAction" Target="../ink/inkAction1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Example: Tree Search</a:t>
            </a:r>
          </a:p>
        </p:txBody>
      </p:sp>
      <p:sp>
        <p:nvSpPr>
          <p:cNvPr id="16387" name="Line 3"/>
          <p:cNvSpPr>
            <a:spLocks noChangeShapeType="1"/>
          </p:cNvSpPr>
          <p:nvPr/>
        </p:nvSpPr>
        <p:spPr bwMode="auto">
          <a:xfrm>
            <a:off x="3" y="3371851"/>
            <a:ext cx="12191999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grpSp>
        <p:nvGrpSpPr>
          <p:cNvPr id="16388" name="Group 4"/>
          <p:cNvGrpSpPr>
            <a:grpSpLocks/>
          </p:cNvGrpSpPr>
          <p:nvPr/>
        </p:nvGrpSpPr>
        <p:grpSpPr bwMode="auto">
          <a:xfrm>
            <a:off x="4491037" y="1355725"/>
            <a:ext cx="3205163" cy="1768475"/>
            <a:chOff x="816" y="1056"/>
            <a:chExt cx="4176" cy="2304"/>
          </a:xfrm>
        </p:grpSpPr>
        <p:grpSp>
          <p:nvGrpSpPr>
            <p:cNvPr id="16389" name="Group 5"/>
            <p:cNvGrpSpPr>
              <a:grpSpLocks/>
            </p:cNvGrpSpPr>
            <p:nvPr/>
          </p:nvGrpSpPr>
          <p:grpSpPr bwMode="auto">
            <a:xfrm>
              <a:off x="816" y="1056"/>
              <a:ext cx="4176" cy="2304"/>
              <a:chOff x="336" y="576"/>
              <a:chExt cx="4848" cy="2784"/>
            </a:xfrm>
          </p:grpSpPr>
          <p:sp>
            <p:nvSpPr>
              <p:cNvPr id="16391" name="AutoShape 6"/>
              <p:cNvSpPr>
                <a:spLocks noChangeArrowheads="1"/>
              </p:cNvSpPr>
              <p:nvPr/>
            </p:nvSpPr>
            <p:spPr bwMode="auto">
              <a:xfrm>
                <a:off x="336" y="22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/>
                  <a:t>S</a:t>
                </a:r>
              </a:p>
            </p:txBody>
          </p:sp>
          <p:sp>
            <p:nvSpPr>
              <p:cNvPr id="16392" name="AutoShape 7"/>
              <p:cNvSpPr>
                <a:spLocks noChangeArrowheads="1"/>
              </p:cNvSpPr>
              <p:nvPr/>
            </p:nvSpPr>
            <p:spPr bwMode="auto">
              <a:xfrm>
                <a:off x="4704" y="5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/>
                  <a:t>G</a:t>
                </a:r>
              </a:p>
            </p:txBody>
          </p:sp>
          <p:sp>
            <p:nvSpPr>
              <p:cNvPr id="16393" name="AutoShape 8"/>
              <p:cNvSpPr>
                <a:spLocks noChangeArrowheads="1"/>
              </p:cNvSpPr>
              <p:nvPr/>
            </p:nvSpPr>
            <p:spPr bwMode="auto">
              <a:xfrm>
                <a:off x="1728" y="17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d</a:t>
                </a:r>
              </a:p>
            </p:txBody>
          </p:sp>
          <p:sp>
            <p:nvSpPr>
              <p:cNvPr id="16394" name="AutoShape 9"/>
              <p:cNvSpPr>
                <a:spLocks noChangeArrowheads="1"/>
              </p:cNvSpPr>
              <p:nvPr/>
            </p:nvSpPr>
            <p:spPr bwMode="auto">
              <a:xfrm>
                <a:off x="720" y="10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b</a:t>
                </a:r>
              </a:p>
            </p:txBody>
          </p:sp>
          <p:sp>
            <p:nvSpPr>
              <p:cNvPr id="16395" name="AutoShape 10"/>
              <p:cNvSpPr>
                <a:spLocks noChangeArrowheads="1"/>
              </p:cNvSpPr>
              <p:nvPr/>
            </p:nvSpPr>
            <p:spPr bwMode="auto">
              <a:xfrm>
                <a:off x="1200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p</a:t>
                </a:r>
              </a:p>
            </p:txBody>
          </p:sp>
          <p:sp>
            <p:nvSpPr>
              <p:cNvPr id="16396" name="AutoShape 11"/>
              <p:cNvSpPr>
                <a:spLocks noChangeArrowheads="1"/>
              </p:cNvSpPr>
              <p:nvPr/>
            </p:nvSpPr>
            <p:spPr bwMode="auto">
              <a:xfrm>
                <a:off x="2352" y="2880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q</a:t>
                </a:r>
              </a:p>
            </p:txBody>
          </p:sp>
          <p:sp>
            <p:nvSpPr>
              <p:cNvPr id="16397" name="AutoShape 12"/>
              <p:cNvSpPr>
                <a:spLocks noChangeArrowheads="1"/>
              </p:cNvSpPr>
              <p:nvPr/>
            </p:nvSpPr>
            <p:spPr bwMode="auto">
              <a:xfrm>
                <a:off x="2880" y="10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c</a:t>
                </a:r>
              </a:p>
            </p:txBody>
          </p:sp>
          <p:sp>
            <p:nvSpPr>
              <p:cNvPr id="16398" name="AutoShape 13"/>
              <p:cNvSpPr>
                <a:spLocks noChangeArrowheads="1"/>
              </p:cNvSpPr>
              <p:nvPr/>
            </p:nvSpPr>
            <p:spPr bwMode="auto">
              <a:xfrm>
                <a:off x="3552" y="158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e</a:t>
                </a:r>
              </a:p>
            </p:txBody>
          </p:sp>
          <p:sp>
            <p:nvSpPr>
              <p:cNvPr id="16399" name="AutoShape 14"/>
              <p:cNvSpPr>
                <a:spLocks noChangeArrowheads="1"/>
              </p:cNvSpPr>
              <p:nvPr/>
            </p:nvSpPr>
            <p:spPr bwMode="auto">
              <a:xfrm>
                <a:off x="3168" y="22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h</a:t>
                </a:r>
              </a:p>
            </p:txBody>
          </p:sp>
          <p:sp>
            <p:nvSpPr>
              <p:cNvPr id="16400" name="AutoShape 15"/>
              <p:cNvSpPr>
                <a:spLocks noChangeArrowheads="1"/>
              </p:cNvSpPr>
              <p:nvPr/>
            </p:nvSpPr>
            <p:spPr bwMode="auto">
              <a:xfrm>
                <a:off x="1584" y="62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a</a:t>
                </a:r>
              </a:p>
            </p:txBody>
          </p:sp>
          <p:sp>
            <p:nvSpPr>
              <p:cNvPr id="16401" name="AutoShape 16"/>
              <p:cNvSpPr>
                <a:spLocks noChangeArrowheads="1"/>
              </p:cNvSpPr>
              <p:nvPr/>
            </p:nvSpPr>
            <p:spPr bwMode="auto">
              <a:xfrm>
                <a:off x="4560" y="1872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f</a:t>
                </a:r>
              </a:p>
            </p:txBody>
          </p:sp>
          <p:sp>
            <p:nvSpPr>
              <p:cNvPr id="16402" name="AutoShape 17"/>
              <p:cNvSpPr>
                <a:spLocks noChangeArrowheads="1"/>
              </p:cNvSpPr>
              <p:nvPr/>
            </p:nvSpPr>
            <p:spPr bwMode="auto">
              <a:xfrm>
                <a:off x="4368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r</a:t>
                </a:r>
              </a:p>
            </p:txBody>
          </p:sp>
          <p:cxnSp>
            <p:nvCxnSpPr>
              <p:cNvPr id="16403" name="AutoShape 18"/>
              <p:cNvCxnSpPr>
                <a:cxnSpLocks noChangeShapeType="1"/>
                <a:stCxn id="16391" idx="5"/>
                <a:endCxn id="16395" idx="2"/>
              </p:cNvCxnSpPr>
              <p:nvPr/>
            </p:nvCxnSpPr>
            <p:spPr bwMode="auto">
              <a:xfrm>
                <a:off x="746" y="2618"/>
                <a:ext cx="454" cy="35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04" name="AutoShape 19"/>
              <p:cNvCxnSpPr>
                <a:cxnSpLocks noChangeShapeType="1"/>
                <a:stCxn id="16395" idx="5"/>
                <a:endCxn id="16396" idx="2"/>
              </p:cNvCxnSpPr>
              <p:nvPr/>
            </p:nvCxnSpPr>
            <p:spPr bwMode="auto">
              <a:xfrm flipV="1">
                <a:off x="1610" y="3120"/>
                <a:ext cx="742" cy="2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05" name="AutoShape 20"/>
              <p:cNvCxnSpPr>
                <a:cxnSpLocks noChangeShapeType="1"/>
                <a:stCxn id="16399" idx="3"/>
                <a:endCxn id="16396" idx="7"/>
              </p:cNvCxnSpPr>
              <p:nvPr/>
            </p:nvCxnSpPr>
            <p:spPr bwMode="auto">
              <a:xfrm flipH="1">
                <a:off x="2762" y="2666"/>
                <a:ext cx="476" cy="2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06" name="AutoShape 21"/>
              <p:cNvCxnSpPr>
                <a:cxnSpLocks noChangeShapeType="1"/>
                <a:stCxn id="16399" idx="2"/>
                <a:endCxn id="16395" idx="6"/>
              </p:cNvCxnSpPr>
              <p:nvPr/>
            </p:nvCxnSpPr>
            <p:spPr bwMode="auto">
              <a:xfrm flipH="1">
                <a:off x="1680" y="2496"/>
                <a:ext cx="1488" cy="4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07" name="AutoShape 22"/>
              <p:cNvCxnSpPr>
                <a:cxnSpLocks noChangeShapeType="1"/>
                <a:stCxn id="16398" idx="4"/>
                <a:endCxn id="16399" idx="7"/>
              </p:cNvCxnSpPr>
              <p:nvPr/>
            </p:nvCxnSpPr>
            <p:spPr bwMode="auto">
              <a:xfrm flipH="1">
                <a:off x="3578" y="2064"/>
                <a:ext cx="214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08" name="AutoShape 23"/>
              <p:cNvCxnSpPr>
                <a:cxnSpLocks noChangeShapeType="1"/>
                <a:stCxn id="16398" idx="5"/>
                <a:endCxn id="16402" idx="1"/>
              </p:cNvCxnSpPr>
              <p:nvPr/>
            </p:nvCxnSpPr>
            <p:spPr bwMode="auto">
              <a:xfrm>
                <a:off x="3962" y="1994"/>
                <a:ext cx="476" cy="81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09" name="AutoShape 24"/>
              <p:cNvCxnSpPr>
                <a:cxnSpLocks noChangeShapeType="1"/>
                <a:stCxn id="16402" idx="0"/>
                <a:endCxn id="16401" idx="4"/>
              </p:cNvCxnSpPr>
              <p:nvPr/>
            </p:nvCxnSpPr>
            <p:spPr bwMode="auto">
              <a:xfrm flipV="1">
                <a:off x="4608" y="2352"/>
                <a:ext cx="192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10" name="AutoShape 25"/>
              <p:cNvCxnSpPr>
                <a:cxnSpLocks noChangeShapeType="1"/>
                <a:stCxn id="16401" idx="0"/>
                <a:endCxn id="16392" idx="4"/>
              </p:cNvCxnSpPr>
              <p:nvPr/>
            </p:nvCxnSpPr>
            <p:spPr bwMode="auto">
              <a:xfrm flipV="1">
                <a:off x="4800" y="1056"/>
                <a:ext cx="144" cy="81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11" name="AutoShape 26"/>
              <p:cNvCxnSpPr>
                <a:cxnSpLocks noChangeShapeType="1"/>
                <a:stCxn id="16391" idx="7"/>
              </p:cNvCxnSpPr>
              <p:nvPr/>
            </p:nvCxnSpPr>
            <p:spPr bwMode="auto">
              <a:xfrm flipV="1">
                <a:off x="746" y="2016"/>
                <a:ext cx="98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12" name="AutoShape 27"/>
              <p:cNvCxnSpPr>
                <a:cxnSpLocks noChangeShapeType="1"/>
                <a:stCxn id="16393" idx="1"/>
                <a:endCxn id="16394" idx="5"/>
              </p:cNvCxnSpPr>
              <p:nvPr/>
            </p:nvCxnSpPr>
            <p:spPr bwMode="auto">
              <a:xfrm flipH="1" flipV="1">
                <a:off x="1130" y="1466"/>
                <a:ext cx="668" cy="3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13" name="AutoShape 28"/>
              <p:cNvCxnSpPr>
                <a:cxnSpLocks noChangeShapeType="1"/>
                <a:endCxn id="16400" idx="2"/>
              </p:cNvCxnSpPr>
              <p:nvPr/>
            </p:nvCxnSpPr>
            <p:spPr bwMode="auto">
              <a:xfrm flipV="1">
                <a:off x="1152" y="864"/>
                <a:ext cx="43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14" name="AutoShape 29"/>
              <p:cNvCxnSpPr>
                <a:cxnSpLocks noChangeShapeType="1"/>
                <a:stCxn id="16397" idx="2"/>
                <a:endCxn id="16400" idx="6"/>
              </p:cNvCxnSpPr>
              <p:nvPr/>
            </p:nvCxnSpPr>
            <p:spPr bwMode="auto">
              <a:xfrm flipH="1" flipV="1">
                <a:off x="2064" y="864"/>
                <a:ext cx="816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15" name="AutoShape 30"/>
              <p:cNvCxnSpPr>
                <a:cxnSpLocks noChangeShapeType="1"/>
                <a:stCxn id="16393" idx="7"/>
                <a:endCxn id="16397" idx="3"/>
              </p:cNvCxnSpPr>
              <p:nvPr/>
            </p:nvCxnSpPr>
            <p:spPr bwMode="auto">
              <a:xfrm flipV="1">
                <a:off x="2138" y="1418"/>
                <a:ext cx="812" cy="42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16" name="AutoShape 31"/>
              <p:cNvCxnSpPr>
                <a:cxnSpLocks noChangeShapeType="1"/>
                <a:stCxn id="16393" idx="6"/>
                <a:endCxn id="16398" idx="2"/>
              </p:cNvCxnSpPr>
              <p:nvPr/>
            </p:nvCxnSpPr>
            <p:spPr bwMode="auto">
              <a:xfrm flipV="1">
                <a:off x="2208" y="1824"/>
                <a:ext cx="1344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17" name="AutoShape 32"/>
              <p:cNvCxnSpPr>
                <a:cxnSpLocks noChangeShapeType="1"/>
                <a:stCxn id="16401" idx="1"/>
                <a:endCxn id="16397" idx="6"/>
              </p:cNvCxnSpPr>
              <p:nvPr/>
            </p:nvCxnSpPr>
            <p:spPr bwMode="auto">
              <a:xfrm rot="5400000" flipH="1">
                <a:off x="3648" y="960"/>
                <a:ext cx="694" cy="1270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6418" name="AutoShape 33"/>
              <p:cNvCxnSpPr>
                <a:cxnSpLocks noChangeShapeType="1"/>
                <a:stCxn id="16391" idx="6"/>
                <a:endCxn id="16398" idx="3"/>
              </p:cNvCxnSpPr>
              <p:nvPr/>
            </p:nvCxnSpPr>
            <p:spPr bwMode="auto">
              <a:xfrm flipV="1">
                <a:off x="816" y="1994"/>
                <a:ext cx="2806" cy="454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</p:grpSp>
        <p:cxnSp>
          <p:nvCxnSpPr>
            <p:cNvPr id="16390" name="AutoShape 34"/>
            <p:cNvCxnSpPr>
              <a:cxnSpLocks noChangeShapeType="1"/>
              <a:stCxn id="16396" idx="6"/>
              <a:endCxn id="16402" idx="2"/>
            </p:cNvCxnSpPr>
            <p:nvPr/>
          </p:nvCxnSpPr>
          <p:spPr bwMode="auto">
            <a:xfrm flipV="1">
              <a:off x="2966" y="3043"/>
              <a:ext cx="1323" cy="11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</p:spPr>
        </p:cxn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BB261F3-1E4E-4678-83D8-06A75D16C9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842"/>
    </mc:Choice>
    <mc:Fallback>
      <p:transition spd="slow" advTm="338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Quiz: DFS </a:t>
            </a:r>
            <a:r>
              <a:rPr lang="en-US" dirty="0" err="1"/>
              <a:t>vs</a:t>
            </a:r>
            <a:r>
              <a:rPr lang="en-US" dirty="0"/>
              <a:t> BFS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2971800" y="1397003"/>
            <a:ext cx="8813800" cy="4729164"/>
          </a:xfrm>
        </p:spPr>
        <p:txBody>
          <a:bodyPr/>
          <a:lstStyle/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When will BFS outperform DFS?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When will DFS outperform BFS?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A654F79-7288-409D-8991-DC57E7A315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4139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58415" y="320040"/>
            <a:ext cx="7800850" cy="585216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Depth-First Search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9DC8E43-6103-49DB-8BCE-2248A1A272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52"/>
    </mc:Choice>
    <mc:Fallback>
      <p:transition spd="slow" advTm="6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Depth-First Search</a:t>
            </a:r>
          </a:p>
        </p:txBody>
      </p:sp>
      <p:grpSp>
        <p:nvGrpSpPr>
          <p:cNvPr id="19459" name="Group 3"/>
          <p:cNvGrpSpPr>
            <a:grpSpLocks/>
          </p:cNvGrpSpPr>
          <p:nvPr/>
        </p:nvGrpSpPr>
        <p:grpSpPr bwMode="auto">
          <a:xfrm>
            <a:off x="3124200" y="3433765"/>
            <a:ext cx="5486400" cy="3355591"/>
            <a:chOff x="48" y="2332"/>
            <a:chExt cx="3456" cy="2406"/>
          </a:xfrm>
        </p:grpSpPr>
        <p:sp>
          <p:nvSpPr>
            <p:cNvPr id="19594" name="Text Box 4"/>
            <p:cNvSpPr txBox="1">
              <a:spLocks noChangeArrowheads="1"/>
            </p:cNvSpPr>
            <p:nvPr/>
          </p:nvSpPr>
          <p:spPr bwMode="auto">
            <a:xfrm>
              <a:off x="1728" y="2332"/>
              <a:ext cx="624" cy="2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dirty="0"/>
                <a:t>S</a:t>
              </a:r>
            </a:p>
          </p:txBody>
        </p:sp>
        <p:sp>
          <p:nvSpPr>
            <p:cNvPr id="19595" name="Text Box 5"/>
            <p:cNvSpPr txBox="1">
              <a:spLocks noChangeArrowheads="1"/>
            </p:cNvSpPr>
            <p:nvPr/>
          </p:nvSpPr>
          <p:spPr bwMode="auto">
            <a:xfrm>
              <a:off x="48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19596" name="Text Box 6"/>
            <p:cNvSpPr txBox="1">
              <a:spLocks noChangeArrowheads="1"/>
            </p:cNvSpPr>
            <p:nvPr/>
          </p:nvSpPr>
          <p:spPr bwMode="auto">
            <a:xfrm>
              <a:off x="48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b</a:t>
              </a:r>
            </a:p>
          </p:txBody>
        </p:sp>
        <p:sp>
          <p:nvSpPr>
            <p:cNvPr id="19597" name="Text Box 7"/>
            <p:cNvSpPr txBox="1">
              <a:spLocks noChangeArrowheads="1"/>
            </p:cNvSpPr>
            <p:nvPr/>
          </p:nvSpPr>
          <p:spPr bwMode="auto">
            <a:xfrm>
              <a:off x="384" y="2688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d</a:t>
              </a:r>
            </a:p>
          </p:txBody>
        </p:sp>
        <p:sp>
          <p:nvSpPr>
            <p:cNvPr id="19598" name="Text Box 8"/>
            <p:cNvSpPr txBox="1">
              <a:spLocks noChangeArrowheads="1"/>
            </p:cNvSpPr>
            <p:nvPr/>
          </p:nvSpPr>
          <p:spPr bwMode="auto">
            <a:xfrm>
              <a:off x="3264" y="2640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p</a:t>
              </a:r>
            </a:p>
          </p:txBody>
        </p:sp>
        <p:sp>
          <p:nvSpPr>
            <p:cNvPr id="19599" name="Text Box 9"/>
            <p:cNvSpPr txBox="1">
              <a:spLocks noChangeArrowheads="1"/>
            </p:cNvSpPr>
            <p:nvPr/>
          </p:nvSpPr>
          <p:spPr bwMode="auto">
            <a:xfrm>
              <a:off x="480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19600" name="Text Box 10"/>
            <p:cNvSpPr txBox="1">
              <a:spLocks noChangeArrowheads="1"/>
            </p:cNvSpPr>
            <p:nvPr/>
          </p:nvSpPr>
          <p:spPr bwMode="auto">
            <a:xfrm>
              <a:off x="480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c</a:t>
              </a:r>
            </a:p>
          </p:txBody>
        </p:sp>
        <p:cxnSp>
          <p:nvCxnSpPr>
            <p:cNvPr id="19601" name="AutoShape 11"/>
            <p:cNvCxnSpPr>
              <a:cxnSpLocks noChangeShapeType="1"/>
              <a:stCxn id="19597" idx="2"/>
              <a:endCxn id="19596" idx="0"/>
            </p:cNvCxnSpPr>
            <p:nvPr/>
          </p:nvCxnSpPr>
          <p:spPr bwMode="auto">
            <a:xfrm flipH="1">
              <a:off x="168" y="2953"/>
              <a:ext cx="33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02" name="AutoShape 12"/>
            <p:cNvCxnSpPr>
              <a:cxnSpLocks noChangeShapeType="1"/>
              <a:stCxn id="19597" idx="2"/>
              <a:endCxn id="19600" idx="0"/>
            </p:cNvCxnSpPr>
            <p:nvPr/>
          </p:nvCxnSpPr>
          <p:spPr bwMode="auto">
            <a:xfrm>
              <a:off x="504" y="2953"/>
              <a:ext cx="9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03" name="AutoShape 13"/>
            <p:cNvCxnSpPr>
              <a:cxnSpLocks noChangeShapeType="1"/>
              <a:stCxn id="19596" idx="2"/>
              <a:endCxn id="19595" idx="0"/>
            </p:cNvCxnSpPr>
            <p:nvPr/>
          </p:nvCxnSpPr>
          <p:spPr bwMode="auto">
            <a:xfrm>
              <a:off x="168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04" name="AutoShape 14"/>
            <p:cNvCxnSpPr>
              <a:cxnSpLocks noChangeShapeType="1"/>
              <a:stCxn id="19600" idx="2"/>
              <a:endCxn id="19599" idx="0"/>
            </p:cNvCxnSpPr>
            <p:nvPr/>
          </p:nvCxnSpPr>
          <p:spPr bwMode="auto">
            <a:xfrm>
              <a:off x="600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19605" name="Group 15"/>
            <p:cNvGrpSpPr>
              <a:grpSpLocks/>
            </p:cNvGrpSpPr>
            <p:nvPr/>
          </p:nvGrpSpPr>
          <p:grpSpPr bwMode="auto">
            <a:xfrm>
              <a:off x="1776" y="2640"/>
              <a:ext cx="1104" cy="1714"/>
              <a:chOff x="1152" y="2640"/>
              <a:chExt cx="1104" cy="1714"/>
            </a:xfrm>
          </p:grpSpPr>
          <p:sp>
            <p:nvSpPr>
              <p:cNvPr id="19632" name="Text Box 16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19633" name="Text Box 17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19634" name="Text Box 18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19635" name="Text Box 19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19636" name="Text Box 20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19637" name="Text Box 21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19638" name="Text Box 22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19639" name="Text Box 23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19640" name="Text Box 24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/>
                  <a:t>G</a:t>
                </a:r>
              </a:p>
            </p:txBody>
          </p:sp>
          <p:sp>
            <p:nvSpPr>
              <p:cNvPr id="19641" name="Text Box 25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19642" name="AutoShape 26"/>
              <p:cNvCxnSpPr>
                <a:cxnSpLocks noChangeShapeType="1"/>
                <a:stCxn id="19632" idx="2"/>
                <a:endCxn id="19634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3" name="AutoShape 27"/>
              <p:cNvCxnSpPr>
                <a:cxnSpLocks noChangeShapeType="1"/>
                <a:stCxn id="19632" idx="2"/>
                <a:endCxn id="19636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4" name="AutoShape 28"/>
              <p:cNvCxnSpPr>
                <a:cxnSpLocks noChangeShapeType="1"/>
                <a:stCxn id="19634" idx="2"/>
                <a:endCxn id="19633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5" name="AutoShape 29"/>
              <p:cNvCxnSpPr>
                <a:cxnSpLocks noChangeShapeType="1"/>
                <a:stCxn id="19634" idx="2"/>
                <a:endCxn id="19637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6" name="AutoShape 30"/>
              <p:cNvCxnSpPr>
                <a:cxnSpLocks noChangeShapeType="1"/>
                <a:stCxn id="19636" idx="2"/>
                <a:endCxn id="19635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7" name="AutoShape 31"/>
              <p:cNvCxnSpPr>
                <a:cxnSpLocks noChangeShapeType="1"/>
                <a:stCxn id="19633" idx="2"/>
                <a:endCxn id="19638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8" name="AutoShape 32"/>
              <p:cNvCxnSpPr>
                <a:cxnSpLocks noChangeShapeType="1"/>
                <a:stCxn id="19635" idx="2"/>
                <a:endCxn id="19639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49" name="AutoShape 33"/>
              <p:cNvCxnSpPr>
                <a:cxnSpLocks noChangeShapeType="1"/>
                <a:stCxn id="19635" idx="2"/>
                <a:endCxn id="19640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50" name="AutoShape 34"/>
              <p:cNvCxnSpPr>
                <a:cxnSpLocks noChangeShapeType="1"/>
                <a:stCxn id="19639" idx="2"/>
                <a:endCxn id="19641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sp>
          <p:nvSpPr>
            <p:cNvPr id="19606" name="Text Box 35"/>
            <p:cNvSpPr txBox="1">
              <a:spLocks noChangeArrowheads="1"/>
            </p:cNvSpPr>
            <p:nvPr/>
          </p:nvSpPr>
          <p:spPr bwMode="auto">
            <a:xfrm>
              <a:off x="3264" y="2994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q</a:t>
              </a:r>
            </a:p>
          </p:txBody>
        </p:sp>
        <p:cxnSp>
          <p:nvCxnSpPr>
            <p:cNvPr id="19607" name="AutoShape 36"/>
            <p:cNvCxnSpPr>
              <a:cxnSpLocks noChangeShapeType="1"/>
              <a:stCxn id="19598" idx="2"/>
              <a:endCxn id="19606" idx="0"/>
            </p:cNvCxnSpPr>
            <p:nvPr/>
          </p:nvCxnSpPr>
          <p:spPr bwMode="auto">
            <a:xfrm>
              <a:off x="3384" y="2905"/>
              <a:ext cx="0" cy="8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19608" name="Group 37"/>
            <p:cNvGrpSpPr>
              <a:grpSpLocks/>
            </p:cNvGrpSpPr>
            <p:nvPr/>
          </p:nvGrpSpPr>
          <p:grpSpPr bwMode="auto">
            <a:xfrm>
              <a:off x="624" y="3024"/>
              <a:ext cx="1104" cy="1714"/>
              <a:chOff x="1152" y="2640"/>
              <a:chExt cx="1104" cy="1714"/>
            </a:xfrm>
          </p:grpSpPr>
          <p:sp>
            <p:nvSpPr>
              <p:cNvPr id="19613" name="Text Box 38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19614" name="Text Box 39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19615" name="Text Box 40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19616" name="Text Box 41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19617" name="Text Box 42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19618" name="Text Box 43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19619" name="Text Box 44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19620" name="Text Box 45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19621" name="Text Box 46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/>
                  <a:t>G</a:t>
                </a:r>
              </a:p>
            </p:txBody>
          </p:sp>
          <p:sp>
            <p:nvSpPr>
              <p:cNvPr id="19622" name="Text Box 47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19623" name="AutoShape 48"/>
              <p:cNvCxnSpPr>
                <a:cxnSpLocks noChangeShapeType="1"/>
                <a:stCxn id="19613" idx="2"/>
                <a:endCxn id="19615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4" name="AutoShape 49"/>
              <p:cNvCxnSpPr>
                <a:cxnSpLocks noChangeShapeType="1"/>
                <a:stCxn id="19613" idx="2"/>
                <a:endCxn id="19617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5" name="AutoShape 50"/>
              <p:cNvCxnSpPr>
                <a:cxnSpLocks noChangeShapeType="1"/>
                <a:stCxn id="19615" idx="2"/>
                <a:endCxn id="19614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6" name="AutoShape 51"/>
              <p:cNvCxnSpPr>
                <a:cxnSpLocks noChangeShapeType="1"/>
                <a:stCxn id="19615" idx="2"/>
                <a:endCxn id="19618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7" name="AutoShape 52"/>
              <p:cNvCxnSpPr>
                <a:cxnSpLocks noChangeShapeType="1"/>
                <a:stCxn id="19617" idx="2"/>
                <a:endCxn id="19616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8" name="AutoShape 53"/>
              <p:cNvCxnSpPr>
                <a:cxnSpLocks noChangeShapeType="1"/>
                <a:stCxn id="19614" idx="2"/>
                <a:endCxn id="19619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29" name="AutoShape 54"/>
              <p:cNvCxnSpPr>
                <a:cxnSpLocks noChangeShapeType="1"/>
                <a:stCxn id="19616" idx="2"/>
                <a:endCxn id="19620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30" name="AutoShape 55"/>
              <p:cNvCxnSpPr>
                <a:cxnSpLocks noChangeShapeType="1"/>
                <a:stCxn id="19616" idx="2"/>
                <a:endCxn id="19621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19631" name="AutoShape 56"/>
              <p:cNvCxnSpPr>
                <a:cxnSpLocks noChangeShapeType="1"/>
                <a:stCxn id="19620" idx="2"/>
                <a:endCxn id="19622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cxnSp>
          <p:nvCxnSpPr>
            <p:cNvPr id="19609" name="AutoShape 57"/>
            <p:cNvCxnSpPr>
              <a:cxnSpLocks noChangeShapeType="1"/>
              <a:stCxn id="19597" idx="2"/>
              <a:endCxn id="19613" idx="0"/>
            </p:cNvCxnSpPr>
            <p:nvPr/>
          </p:nvCxnSpPr>
          <p:spPr bwMode="auto">
            <a:xfrm>
              <a:off x="504" y="2953"/>
              <a:ext cx="624" cy="7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10" name="AutoShape 58"/>
            <p:cNvCxnSpPr>
              <a:cxnSpLocks noChangeShapeType="1"/>
              <a:stCxn id="19594" idx="2"/>
              <a:endCxn id="19597" idx="0"/>
            </p:cNvCxnSpPr>
            <p:nvPr/>
          </p:nvCxnSpPr>
          <p:spPr bwMode="auto">
            <a:xfrm flipH="1">
              <a:off x="504" y="2575"/>
              <a:ext cx="1536" cy="11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11" name="AutoShape 59"/>
            <p:cNvCxnSpPr>
              <a:cxnSpLocks noChangeShapeType="1"/>
              <a:stCxn id="19594" idx="2"/>
              <a:endCxn id="19632" idx="0"/>
            </p:cNvCxnSpPr>
            <p:nvPr/>
          </p:nvCxnSpPr>
          <p:spPr bwMode="auto">
            <a:xfrm>
              <a:off x="2040" y="2575"/>
              <a:ext cx="240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19612" name="AutoShape 60"/>
            <p:cNvCxnSpPr>
              <a:cxnSpLocks noChangeShapeType="1"/>
              <a:stCxn id="19594" idx="2"/>
              <a:endCxn id="19598" idx="0"/>
            </p:cNvCxnSpPr>
            <p:nvPr/>
          </p:nvCxnSpPr>
          <p:spPr bwMode="auto">
            <a:xfrm>
              <a:off x="2040" y="2575"/>
              <a:ext cx="1344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</p:grpSp>
      <p:sp>
        <p:nvSpPr>
          <p:cNvPr id="797757" name="Line 61"/>
          <p:cNvSpPr>
            <a:spLocks noChangeShapeType="1"/>
          </p:cNvSpPr>
          <p:nvPr/>
        </p:nvSpPr>
        <p:spPr bwMode="auto">
          <a:xfrm flipH="1">
            <a:off x="3835400" y="3738563"/>
            <a:ext cx="2489200" cy="1778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758" name="Line 62"/>
          <p:cNvSpPr>
            <a:spLocks noChangeShapeType="1"/>
          </p:cNvSpPr>
          <p:nvPr/>
        </p:nvSpPr>
        <p:spPr bwMode="auto">
          <a:xfrm flipH="1">
            <a:off x="3305176" y="4241801"/>
            <a:ext cx="557213" cy="160339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759" name="Line 63"/>
          <p:cNvSpPr>
            <a:spLocks noChangeShapeType="1"/>
          </p:cNvSpPr>
          <p:nvPr/>
        </p:nvSpPr>
        <p:spPr bwMode="auto">
          <a:xfrm>
            <a:off x="3835401" y="4232277"/>
            <a:ext cx="160339" cy="160339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760" name="Line 64"/>
          <p:cNvSpPr>
            <a:spLocks noChangeShapeType="1"/>
          </p:cNvSpPr>
          <p:nvPr/>
        </p:nvSpPr>
        <p:spPr bwMode="auto">
          <a:xfrm flipH="1">
            <a:off x="3309943" y="4725988"/>
            <a:ext cx="3175" cy="2286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761" name="Line 65"/>
          <p:cNvSpPr>
            <a:spLocks noChangeShapeType="1"/>
          </p:cNvSpPr>
          <p:nvPr/>
        </p:nvSpPr>
        <p:spPr bwMode="auto">
          <a:xfrm flipH="1">
            <a:off x="4000506" y="4743451"/>
            <a:ext cx="3175" cy="2286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762" name="Line 66"/>
          <p:cNvSpPr>
            <a:spLocks noChangeShapeType="1"/>
          </p:cNvSpPr>
          <p:nvPr/>
        </p:nvSpPr>
        <p:spPr bwMode="auto">
          <a:xfrm>
            <a:off x="3832225" y="4256089"/>
            <a:ext cx="995363" cy="142875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763" name="Line 67"/>
          <p:cNvSpPr>
            <a:spLocks noChangeShapeType="1"/>
          </p:cNvSpPr>
          <p:nvPr/>
        </p:nvSpPr>
        <p:spPr bwMode="auto">
          <a:xfrm flipH="1">
            <a:off x="4432306" y="4732339"/>
            <a:ext cx="398463" cy="2032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764" name="Line 68"/>
          <p:cNvSpPr>
            <a:spLocks noChangeShapeType="1"/>
          </p:cNvSpPr>
          <p:nvPr/>
        </p:nvSpPr>
        <p:spPr bwMode="auto">
          <a:xfrm flipH="1">
            <a:off x="4233865" y="5253044"/>
            <a:ext cx="219075" cy="211137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765" name="Line 69"/>
          <p:cNvSpPr>
            <a:spLocks noChangeShapeType="1"/>
          </p:cNvSpPr>
          <p:nvPr/>
        </p:nvSpPr>
        <p:spPr bwMode="auto">
          <a:xfrm>
            <a:off x="4238630" y="5797551"/>
            <a:ext cx="3175" cy="177800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grpSp>
        <p:nvGrpSpPr>
          <p:cNvPr id="19469" name="Group 70"/>
          <p:cNvGrpSpPr>
            <a:grpSpLocks/>
          </p:cNvGrpSpPr>
          <p:nvPr/>
        </p:nvGrpSpPr>
        <p:grpSpPr bwMode="auto">
          <a:xfrm>
            <a:off x="4491037" y="1371604"/>
            <a:ext cx="3205163" cy="1768475"/>
            <a:chOff x="816" y="1056"/>
            <a:chExt cx="4176" cy="2304"/>
          </a:xfrm>
        </p:grpSpPr>
        <p:grpSp>
          <p:nvGrpSpPr>
            <p:cNvPr id="19564" name="Group 71"/>
            <p:cNvGrpSpPr>
              <a:grpSpLocks/>
            </p:cNvGrpSpPr>
            <p:nvPr/>
          </p:nvGrpSpPr>
          <p:grpSpPr bwMode="auto">
            <a:xfrm>
              <a:off x="816" y="1056"/>
              <a:ext cx="4176" cy="2304"/>
              <a:chOff x="336" y="576"/>
              <a:chExt cx="4848" cy="2784"/>
            </a:xfrm>
          </p:grpSpPr>
          <p:sp>
            <p:nvSpPr>
              <p:cNvPr id="19566" name="AutoShape 72"/>
              <p:cNvSpPr>
                <a:spLocks noChangeArrowheads="1"/>
              </p:cNvSpPr>
              <p:nvPr/>
            </p:nvSpPr>
            <p:spPr bwMode="auto">
              <a:xfrm>
                <a:off x="336" y="22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/>
                  <a:t>S</a:t>
                </a:r>
              </a:p>
            </p:txBody>
          </p:sp>
          <p:sp>
            <p:nvSpPr>
              <p:cNvPr id="19567" name="AutoShape 73"/>
              <p:cNvSpPr>
                <a:spLocks noChangeArrowheads="1"/>
              </p:cNvSpPr>
              <p:nvPr/>
            </p:nvSpPr>
            <p:spPr bwMode="auto">
              <a:xfrm>
                <a:off x="4704" y="5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/>
                  <a:t>G</a:t>
                </a:r>
              </a:p>
            </p:txBody>
          </p:sp>
          <p:sp>
            <p:nvSpPr>
              <p:cNvPr id="19568" name="AutoShape 74"/>
              <p:cNvSpPr>
                <a:spLocks noChangeArrowheads="1"/>
              </p:cNvSpPr>
              <p:nvPr/>
            </p:nvSpPr>
            <p:spPr bwMode="auto">
              <a:xfrm>
                <a:off x="1728" y="177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d</a:t>
                </a:r>
              </a:p>
            </p:txBody>
          </p:sp>
          <p:sp>
            <p:nvSpPr>
              <p:cNvPr id="19569" name="AutoShape 75"/>
              <p:cNvSpPr>
                <a:spLocks noChangeArrowheads="1"/>
              </p:cNvSpPr>
              <p:nvPr/>
            </p:nvSpPr>
            <p:spPr bwMode="auto">
              <a:xfrm>
                <a:off x="720" y="10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b</a:t>
                </a:r>
              </a:p>
            </p:txBody>
          </p:sp>
          <p:sp>
            <p:nvSpPr>
              <p:cNvPr id="19570" name="AutoShape 76"/>
              <p:cNvSpPr>
                <a:spLocks noChangeArrowheads="1"/>
              </p:cNvSpPr>
              <p:nvPr/>
            </p:nvSpPr>
            <p:spPr bwMode="auto">
              <a:xfrm>
                <a:off x="1200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p</a:t>
                </a:r>
              </a:p>
            </p:txBody>
          </p:sp>
          <p:sp>
            <p:nvSpPr>
              <p:cNvPr id="19571" name="AutoShape 77"/>
              <p:cNvSpPr>
                <a:spLocks noChangeArrowheads="1"/>
              </p:cNvSpPr>
              <p:nvPr/>
            </p:nvSpPr>
            <p:spPr bwMode="auto">
              <a:xfrm>
                <a:off x="2352" y="2880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q</a:t>
                </a:r>
              </a:p>
            </p:txBody>
          </p:sp>
          <p:sp>
            <p:nvSpPr>
              <p:cNvPr id="19572" name="AutoShape 78"/>
              <p:cNvSpPr>
                <a:spLocks noChangeArrowheads="1"/>
              </p:cNvSpPr>
              <p:nvPr/>
            </p:nvSpPr>
            <p:spPr bwMode="auto">
              <a:xfrm>
                <a:off x="2880" y="1008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c</a:t>
                </a:r>
              </a:p>
            </p:txBody>
          </p:sp>
          <p:sp>
            <p:nvSpPr>
              <p:cNvPr id="19573" name="AutoShape 79"/>
              <p:cNvSpPr>
                <a:spLocks noChangeArrowheads="1"/>
              </p:cNvSpPr>
              <p:nvPr/>
            </p:nvSpPr>
            <p:spPr bwMode="auto">
              <a:xfrm>
                <a:off x="3552" y="158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e</a:t>
                </a:r>
              </a:p>
            </p:txBody>
          </p:sp>
          <p:sp>
            <p:nvSpPr>
              <p:cNvPr id="19574" name="AutoShape 80"/>
              <p:cNvSpPr>
                <a:spLocks noChangeArrowheads="1"/>
              </p:cNvSpPr>
              <p:nvPr/>
            </p:nvSpPr>
            <p:spPr bwMode="auto">
              <a:xfrm>
                <a:off x="3168" y="225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h</a:t>
                </a:r>
              </a:p>
            </p:txBody>
          </p:sp>
          <p:sp>
            <p:nvSpPr>
              <p:cNvPr id="19575" name="AutoShape 81"/>
              <p:cNvSpPr>
                <a:spLocks noChangeArrowheads="1"/>
              </p:cNvSpPr>
              <p:nvPr/>
            </p:nvSpPr>
            <p:spPr bwMode="auto">
              <a:xfrm>
                <a:off x="1584" y="624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a</a:t>
                </a:r>
              </a:p>
            </p:txBody>
          </p:sp>
          <p:sp>
            <p:nvSpPr>
              <p:cNvPr id="19576" name="AutoShape 82"/>
              <p:cNvSpPr>
                <a:spLocks noChangeArrowheads="1"/>
              </p:cNvSpPr>
              <p:nvPr/>
            </p:nvSpPr>
            <p:spPr bwMode="auto">
              <a:xfrm>
                <a:off x="4560" y="1872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f</a:t>
                </a:r>
              </a:p>
            </p:txBody>
          </p:sp>
          <p:sp>
            <p:nvSpPr>
              <p:cNvPr id="19577" name="AutoShape 83"/>
              <p:cNvSpPr>
                <a:spLocks noChangeArrowheads="1"/>
              </p:cNvSpPr>
              <p:nvPr/>
            </p:nvSpPr>
            <p:spPr bwMode="auto">
              <a:xfrm>
                <a:off x="4368" y="2736"/>
                <a:ext cx="480" cy="480"/>
              </a:xfrm>
              <a:prstGeom prst="flowChartConnector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500" i="1" dirty="0"/>
                  <a:t>r</a:t>
                </a:r>
              </a:p>
            </p:txBody>
          </p:sp>
          <p:cxnSp>
            <p:nvCxnSpPr>
              <p:cNvPr id="19578" name="AutoShape 84"/>
              <p:cNvCxnSpPr>
                <a:cxnSpLocks noChangeShapeType="1"/>
                <a:stCxn id="19566" idx="5"/>
                <a:endCxn id="19570" idx="2"/>
              </p:cNvCxnSpPr>
              <p:nvPr/>
            </p:nvCxnSpPr>
            <p:spPr bwMode="auto">
              <a:xfrm>
                <a:off x="746" y="2618"/>
                <a:ext cx="454" cy="35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79" name="AutoShape 85"/>
              <p:cNvCxnSpPr>
                <a:cxnSpLocks noChangeShapeType="1"/>
                <a:stCxn id="19570" idx="5"/>
                <a:endCxn id="19571" idx="2"/>
              </p:cNvCxnSpPr>
              <p:nvPr/>
            </p:nvCxnSpPr>
            <p:spPr bwMode="auto">
              <a:xfrm flipV="1">
                <a:off x="1610" y="3120"/>
                <a:ext cx="742" cy="2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0" name="AutoShape 86"/>
              <p:cNvCxnSpPr>
                <a:cxnSpLocks noChangeShapeType="1"/>
                <a:stCxn id="19574" idx="3"/>
                <a:endCxn id="19571" idx="7"/>
              </p:cNvCxnSpPr>
              <p:nvPr/>
            </p:nvCxnSpPr>
            <p:spPr bwMode="auto">
              <a:xfrm flipH="1">
                <a:off x="2762" y="2666"/>
                <a:ext cx="476" cy="2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1" name="AutoShape 87"/>
              <p:cNvCxnSpPr>
                <a:cxnSpLocks noChangeShapeType="1"/>
                <a:stCxn id="19574" idx="2"/>
                <a:endCxn id="19570" idx="6"/>
              </p:cNvCxnSpPr>
              <p:nvPr/>
            </p:nvCxnSpPr>
            <p:spPr bwMode="auto">
              <a:xfrm flipH="1">
                <a:off x="1680" y="2496"/>
                <a:ext cx="1488" cy="4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2" name="AutoShape 88"/>
              <p:cNvCxnSpPr>
                <a:cxnSpLocks noChangeShapeType="1"/>
                <a:stCxn id="19573" idx="4"/>
                <a:endCxn id="19574" idx="7"/>
              </p:cNvCxnSpPr>
              <p:nvPr/>
            </p:nvCxnSpPr>
            <p:spPr bwMode="auto">
              <a:xfrm flipH="1">
                <a:off x="3578" y="2064"/>
                <a:ext cx="214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3" name="AutoShape 89"/>
              <p:cNvCxnSpPr>
                <a:cxnSpLocks noChangeShapeType="1"/>
                <a:stCxn id="19573" idx="5"/>
                <a:endCxn id="19577" idx="1"/>
              </p:cNvCxnSpPr>
              <p:nvPr/>
            </p:nvCxnSpPr>
            <p:spPr bwMode="auto">
              <a:xfrm>
                <a:off x="3962" y="1994"/>
                <a:ext cx="476" cy="81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4" name="AutoShape 90"/>
              <p:cNvCxnSpPr>
                <a:cxnSpLocks noChangeShapeType="1"/>
                <a:stCxn id="19577" idx="0"/>
                <a:endCxn id="19576" idx="4"/>
              </p:cNvCxnSpPr>
              <p:nvPr/>
            </p:nvCxnSpPr>
            <p:spPr bwMode="auto">
              <a:xfrm flipV="1">
                <a:off x="4608" y="2352"/>
                <a:ext cx="192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5" name="AutoShape 91"/>
              <p:cNvCxnSpPr>
                <a:cxnSpLocks noChangeShapeType="1"/>
                <a:stCxn id="19576" idx="0"/>
                <a:endCxn id="19567" idx="4"/>
              </p:cNvCxnSpPr>
              <p:nvPr/>
            </p:nvCxnSpPr>
            <p:spPr bwMode="auto">
              <a:xfrm flipV="1">
                <a:off x="4800" y="1056"/>
                <a:ext cx="144" cy="816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6" name="AutoShape 92"/>
              <p:cNvCxnSpPr>
                <a:cxnSpLocks noChangeShapeType="1"/>
                <a:stCxn id="19566" idx="7"/>
              </p:cNvCxnSpPr>
              <p:nvPr/>
            </p:nvCxnSpPr>
            <p:spPr bwMode="auto">
              <a:xfrm flipV="1">
                <a:off x="746" y="2016"/>
                <a:ext cx="98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7" name="AutoShape 93"/>
              <p:cNvCxnSpPr>
                <a:cxnSpLocks noChangeShapeType="1"/>
                <a:stCxn id="19568" idx="1"/>
                <a:endCxn id="19569" idx="5"/>
              </p:cNvCxnSpPr>
              <p:nvPr/>
            </p:nvCxnSpPr>
            <p:spPr bwMode="auto">
              <a:xfrm flipH="1" flipV="1">
                <a:off x="1130" y="1466"/>
                <a:ext cx="668" cy="3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8" name="AutoShape 94"/>
              <p:cNvCxnSpPr>
                <a:cxnSpLocks noChangeShapeType="1"/>
                <a:endCxn id="19575" idx="2"/>
              </p:cNvCxnSpPr>
              <p:nvPr/>
            </p:nvCxnSpPr>
            <p:spPr bwMode="auto">
              <a:xfrm flipV="1">
                <a:off x="1152" y="864"/>
                <a:ext cx="432" cy="26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89" name="AutoShape 95"/>
              <p:cNvCxnSpPr>
                <a:cxnSpLocks noChangeShapeType="1"/>
                <a:stCxn id="19572" idx="2"/>
                <a:endCxn id="19575" idx="6"/>
              </p:cNvCxnSpPr>
              <p:nvPr/>
            </p:nvCxnSpPr>
            <p:spPr bwMode="auto">
              <a:xfrm flipH="1" flipV="1">
                <a:off x="2064" y="864"/>
                <a:ext cx="816" cy="384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0" name="AutoShape 96"/>
              <p:cNvCxnSpPr>
                <a:cxnSpLocks noChangeShapeType="1"/>
                <a:stCxn id="19568" idx="7"/>
                <a:endCxn id="19572" idx="3"/>
              </p:cNvCxnSpPr>
              <p:nvPr/>
            </p:nvCxnSpPr>
            <p:spPr bwMode="auto">
              <a:xfrm flipV="1">
                <a:off x="2138" y="1418"/>
                <a:ext cx="812" cy="428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1" name="AutoShape 97"/>
              <p:cNvCxnSpPr>
                <a:cxnSpLocks noChangeShapeType="1"/>
                <a:stCxn id="19568" idx="6"/>
                <a:endCxn id="19573" idx="2"/>
              </p:cNvCxnSpPr>
              <p:nvPr/>
            </p:nvCxnSpPr>
            <p:spPr bwMode="auto">
              <a:xfrm flipV="1">
                <a:off x="2208" y="1824"/>
                <a:ext cx="1344" cy="192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2" name="AutoShape 98"/>
              <p:cNvCxnSpPr>
                <a:cxnSpLocks noChangeShapeType="1"/>
                <a:stCxn id="19576" idx="1"/>
                <a:endCxn id="19572" idx="6"/>
              </p:cNvCxnSpPr>
              <p:nvPr/>
            </p:nvCxnSpPr>
            <p:spPr bwMode="auto">
              <a:xfrm rot="5400000" flipH="1">
                <a:off x="3648" y="960"/>
                <a:ext cx="694" cy="1270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  <p:cxnSp>
            <p:nvCxnSpPr>
              <p:cNvPr id="19593" name="AutoShape 99"/>
              <p:cNvCxnSpPr>
                <a:cxnSpLocks noChangeShapeType="1"/>
                <a:stCxn id="19566" idx="6"/>
                <a:endCxn id="19573" idx="3"/>
              </p:cNvCxnSpPr>
              <p:nvPr/>
            </p:nvCxnSpPr>
            <p:spPr bwMode="auto">
              <a:xfrm flipV="1">
                <a:off x="816" y="1994"/>
                <a:ext cx="2806" cy="454"/>
              </a:xfrm>
              <a:prstGeom prst="curvedConnector2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</p:cxnSp>
        </p:grpSp>
        <p:cxnSp>
          <p:nvCxnSpPr>
            <p:cNvPr id="19565" name="AutoShape 100"/>
            <p:cNvCxnSpPr>
              <a:cxnSpLocks noChangeShapeType="1"/>
              <a:stCxn id="19571" idx="6"/>
              <a:endCxn id="19577" idx="2"/>
            </p:cNvCxnSpPr>
            <p:nvPr/>
          </p:nvCxnSpPr>
          <p:spPr bwMode="auto">
            <a:xfrm flipV="1">
              <a:off x="2966" y="3043"/>
              <a:ext cx="1323" cy="11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</p:spPr>
        </p:cxnSp>
      </p:grpSp>
      <p:sp>
        <p:nvSpPr>
          <p:cNvPr id="19470" name="AutoShape 101"/>
          <p:cNvSpPr>
            <a:spLocks noChangeArrowheads="1"/>
          </p:cNvSpPr>
          <p:nvPr/>
        </p:nvSpPr>
        <p:spPr bwMode="auto">
          <a:xfrm>
            <a:off x="4491038" y="2408237"/>
            <a:ext cx="317500" cy="304800"/>
          </a:xfrm>
          <a:prstGeom prst="flowChartConnector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pPr algn="ctr"/>
            <a:endParaRPr lang="en-US" sz="1200" dirty="0"/>
          </a:p>
        </p:txBody>
      </p:sp>
      <p:grpSp>
        <p:nvGrpSpPr>
          <p:cNvPr id="7" name="Group 102"/>
          <p:cNvGrpSpPr>
            <a:grpSpLocks/>
          </p:cNvGrpSpPr>
          <p:nvPr/>
        </p:nvGrpSpPr>
        <p:grpSpPr bwMode="auto">
          <a:xfrm>
            <a:off x="5333180" y="2835275"/>
            <a:ext cx="807272" cy="304800"/>
            <a:chOff x="1914" y="2963"/>
            <a:chExt cx="1052" cy="397"/>
          </a:xfrm>
        </p:grpSpPr>
        <p:sp>
          <p:nvSpPr>
            <p:cNvPr id="19562" name="AutoShape 103"/>
            <p:cNvSpPr>
              <a:spLocks noChangeArrowheads="1"/>
            </p:cNvSpPr>
            <p:nvPr/>
          </p:nvSpPr>
          <p:spPr bwMode="auto">
            <a:xfrm>
              <a:off x="2553" y="2963"/>
              <a:ext cx="413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q</a:t>
              </a:r>
            </a:p>
          </p:txBody>
        </p:sp>
        <p:cxnSp>
          <p:nvCxnSpPr>
            <p:cNvPr id="19563" name="AutoShape 104"/>
            <p:cNvCxnSpPr>
              <a:cxnSpLocks noChangeShapeType="1"/>
              <a:stCxn id="19560" idx="5"/>
              <a:endCxn id="19562" idx="2"/>
            </p:cNvCxnSpPr>
            <p:nvPr/>
          </p:nvCxnSpPr>
          <p:spPr bwMode="auto">
            <a:xfrm flipV="1">
              <a:off x="1914" y="3162"/>
              <a:ext cx="639" cy="20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8" name="Group 105"/>
          <p:cNvGrpSpPr>
            <a:grpSpLocks/>
          </p:cNvGrpSpPr>
          <p:nvPr/>
        </p:nvGrpSpPr>
        <p:grpSpPr bwMode="auto">
          <a:xfrm>
            <a:off x="5062538" y="2591572"/>
            <a:ext cx="1299841" cy="456433"/>
            <a:chOff x="1560" y="2646"/>
            <a:chExt cx="1695" cy="595"/>
          </a:xfrm>
        </p:grpSpPr>
        <p:sp>
          <p:nvSpPr>
            <p:cNvPr id="19560" name="AutoShape 106"/>
            <p:cNvSpPr>
              <a:spLocks noChangeArrowheads="1"/>
            </p:cNvSpPr>
            <p:nvPr/>
          </p:nvSpPr>
          <p:spPr bwMode="auto">
            <a:xfrm>
              <a:off x="1560" y="2844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p</a:t>
              </a:r>
            </a:p>
          </p:txBody>
        </p:sp>
        <p:cxnSp>
          <p:nvCxnSpPr>
            <p:cNvPr id="19561" name="AutoShape 107"/>
            <p:cNvCxnSpPr>
              <a:cxnSpLocks noChangeShapeType="1"/>
              <a:stCxn id="19558" idx="2"/>
              <a:endCxn id="19560" idx="6"/>
            </p:cNvCxnSpPr>
            <p:nvPr/>
          </p:nvCxnSpPr>
          <p:spPr bwMode="auto">
            <a:xfrm flipH="1">
              <a:off x="1974" y="2646"/>
              <a:ext cx="1281" cy="396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9" name="Group 108"/>
          <p:cNvGrpSpPr>
            <a:grpSpLocks/>
          </p:cNvGrpSpPr>
          <p:nvPr/>
        </p:nvGrpSpPr>
        <p:grpSpPr bwMode="auto">
          <a:xfrm>
            <a:off x="6362702" y="2316463"/>
            <a:ext cx="412751" cy="428328"/>
            <a:chOff x="3255" y="2287"/>
            <a:chExt cx="538" cy="557"/>
          </a:xfrm>
        </p:grpSpPr>
        <p:sp>
          <p:nvSpPr>
            <p:cNvPr id="19558" name="AutoShape 109"/>
            <p:cNvSpPr>
              <a:spLocks noChangeArrowheads="1"/>
            </p:cNvSpPr>
            <p:nvPr/>
          </p:nvSpPr>
          <p:spPr bwMode="auto">
            <a:xfrm>
              <a:off x="3255" y="2446"/>
              <a:ext cx="414" cy="398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h</a:t>
              </a:r>
            </a:p>
          </p:txBody>
        </p:sp>
        <p:cxnSp>
          <p:nvCxnSpPr>
            <p:cNvPr id="19559" name="AutoShape 110"/>
            <p:cNvCxnSpPr>
              <a:cxnSpLocks noChangeShapeType="1"/>
              <a:stCxn id="19544" idx="4"/>
              <a:endCxn id="19558" idx="7"/>
            </p:cNvCxnSpPr>
            <p:nvPr/>
          </p:nvCxnSpPr>
          <p:spPr bwMode="auto">
            <a:xfrm flipH="1">
              <a:off x="3608" y="2287"/>
              <a:ext cx="185" cy="218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0" name="Group 111"/>
          <p:cNvGrpSpPr>
            <a:grpSpLocks/>
          </p:cNvGrpSpPr>
          <p:nvPr/>
        </p:nvGrpSpPr>
        <p:grpSpPr bwMode="auto">
          <a:xfrm>
            <a:off x="7283450" y="2195514"/>
            <a:ext cx="317500" cy="548964"/>
            <a:chOff x="4454" y="2129"/>
            <a:chExt cx="414" cy="715"/>
          </a:xfrm>
        </p:grpSpPr>
        <p:sp>
          <p:nvSpPr>
            <p:cNvPr id="19556" name="AutoShape 112"/>
            <p:cNvSpPr>
              <a:spLocks noChangeArrowheads="1"/>
            </p:cNvSpPr>
            <p:nvPr/>
          </p:nvSpPr>
          <p:spPr bwMode="auto">
            <a:xfrm>
              <a:off x="4454" y="2129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f</a:t>
              </a:r>
            </a:p>
          </p:txBody>
        </p:sp>
        <p:cxnSp>
          <p:nvCxnSpPr>
            <p:cNvPr id="19557" name="AutoShape 113"/>
            <p:cNvCxnSpPr>
              <a:cxnSpLocks noChangeShapeType="1"/>
              <a:stCxn id="797828" idx="0"/>
              <a:endCxn id="19556" idx="4"/>
            </p:cNvCxnSpPr>
            <p:nvPr/>
          </p:nvCxnSpPr>
          <p:spPr bwMode="auto">
            <a:xfrm flipV="1">
              <a:off x="4495" y="2526"/>
              <a:ext cx="166" cy="318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1" name="Group 114"/>
          <p:cNvGrpSpPr>
            <a:grpSpLocks/>
          </p:cNvGrpSpPr>
          <p:nvPr/>
        </p:nvGrpSpPr>
        <p:grpSpPr bwMode="auto">
          <a:xfrm>
            <a:off x="7378702" y="1371602"/>
            <a:ext cx="317500" cy="824137"/>
            <a:chOff x="4579" y="1056"/>
            <a:chExt cx="413" cy="1055"/>
          </a:xfrm>
        </p:grpSpPr>
        <p:sp>
          <p:nvSpPr>
            <p:cNvPr id="19554" name="AutoShape 115"/>
            <p:cNvSpPr>
              <a:spLocks noChangeArrowheads="1"/>
            </p:cNvSpPr>
            <p:nvPr/>
          </p:nvSpPr>
          <p:spPr bwMode="auto">
            <a:xfrm>
              <a:off x="4579" y="1056"/>
              <a:ext cx="413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200" dirty="0"/>
            </a:p>
          </p:txBody>
        </p:sp>
        <p:cxnSp>
          <p:nvCxnSpPr>
            <p:cNvPr id="19555" name="AutoShape 116"/>
            <p:cNvCxnSpPr>
              <a:cxnSpLocks noChangeShapeType="1"/>
              <a:stCxn id="19556" idx="0"/>
              <a:endCxn id="19554" idx="4"/>
            </p:cNvCxnSpPr>
            <p:nvPr/>
          </p:nvCxnSpPr>
          <p:spPr bwMode="auto">
            <a:xfrm flipV="1">
              <a:off x="4662" y="1453"/>
              <a:ext cx="124" cy="658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2" name="Group 117"/>
          <p:cNvGrpSpPr>
            <a:grpSpLocks/>
          </p:cNvGrpSpPr>
          <p:nvPr/>
        </p:nvGrpSpPr>
        <p:grpSpPr bwMode="auto">
          <a:xfrm>
            <a:off x="4800862" y="2133603"/>
            <a:ext cx="928424" cy="318758"/>
            <a:chOff x="1219" y="2049"/>
            <a:chExt cx="1210" cy="416"/>
          </a:xfrm>
        </p:grpSpPr>
        <p:sp>
          <p:nvSpPr>
            <p:cNvPr id="19552" name="AutoShape 118"/>
            <p:cNvSpPr>
              <a:spLocks noChangeArrowheads="1"/>
            </p:cNvSpPr>
            <p:nvPr/>
          </p:nvSpPr>
          <p:spPr bwMode="auto">
            <a:xfrm>
              <a:off x="2015" y="2049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d</a:t>
              </a:r>
            </a:p>
          </p:txBody>
        </p:sp>
        <p:cxnSp>
          <p:nvCxnSpPr>
            <p:cNvPr id="19553" name="AutoShape 119"/>
            <p:cNvCxnSpPr>
              <a:cxnSpLocks noChangeShapeType="1"/>
            </p:cNvCxnSpPr>
            <p:nvPr/>
          </p:nvCxnSpPr>
          <p:spPr bwMode="auto">
            <a:xfrm flipV="1">
              <a:off x="1219" y="2248"/>
              <a:ext cx="846" cy="217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3" name="Group 120"/>
          <p:cNvGrpSpPr>
            <a:grpSpLocks/>
          </p:cNvGrpSpPr>
          <p:nvPr/>
        </p:nvGrpSpPr>
        <p:grpSpPr bwMode="auto">
          <a:xfrm>
            <a:off x="4745037" y="1676401"/>
            <a:ext cx="712789" cy="502091"/>
            <a:chOff x="1147" y="1453"/>
            <a:chExt cx="929" cy="655"/>
          </a:xfrm>
        </p:grpSpPr>
        <p:sp>
          <p:nvSpPr>
            <p:cNvPr id="19550" name="AutoShape 121"/>
            <p:cNvSpPr>
              <a:spLocks noChangeArrowheads="1"/>
            </p:cNvSpPr>
            <p:nvPr/>
          </p:nvSpPr>
          <p:spPr bwMode="auto">
            <a:xfrm>
              <a:off x="1147" y="1453"/>
              <a:ext cx="413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b</a:t>
              </a:r>
            </a:p>
          </p:txBody>
        </p:sp>
        <p:cxnSp>
          <p:nvCxnSpPr>
            <p:cNvPr id="19551" name="AutoShape 122"/>
            <p:cNvCxnSpPr>
              <a:cxnSpLocks noChangeShapeType="1"/>
              <a:stCxn id="19568" idx="1"/>
              <a:endCxn id="19550" idx="5"/>
            </p:cNvCxnSpPr>
            <p:nvPr/>
          </p:nvCxnSpPr>
          <p:spPr bwMode="auto">
            <a:xfrm flipH="1" flipV="1">
              <a:off x="1500" y="1792"/>
              <a:ext cx="576" cy="316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4" name="Group 123"/>
          <p:cNvGrpSpPr>
            <a:grpSpLocks/>
          </p:cNvGrpSpPr>
          <p:nvPr/>
        </p:nvGrpSpPr>
        <p:grpSpPr bwMode="auto">
          <a:xfrm>
            <a:off x="5021262" y="1401763"/>
            <a:ext cx="611188" cy="319088"/>
            <a:chOff x="1507" y="1096"/>
            <a:chExt cx="797" cy="416"/>
          </a:xfrm>
        </p:grpSpPr>
        <p:sp>
          <p:nvSpPr>
            <p:cNvPr id="19548" name="AutoShape 124"/>
            <p:cNvSpPr>
              <a:spLocks noChangeArrowheads="1"/>
            </p:cNvSpPr>
            <p:nvPr/>
          </p:nvSpPr>
          <p:spPr bwMode="auto">
            <a:xfrm>
              <a:off x="1891" y="1096"/>
              <a:ext cx="413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a</a:t>
              </a:r>
            </a:p>
          </p:txBody>
        </p:sp>
        <p:cxnSp>
          <p:nvCxnSpPr>
            <p:cNvPr id="19549" name="AutoShape 125"/>
            <p:cNvCxnSpPr>
              <a:cxnSpLocks noChangeShapeType="1"/>
              <a:endCxn id="19548" idx="2"/>
            </p:cNvCxnSpPr>
            <p:nvPr/>
          </p:nvCxnSpPr>
          <p:spPr bwMode="auto">
            <a:xfrm flipV="1">
              <a:off x="1507" y="1295"/>
              <a:ext cx="372" cy="217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5" name="Group 126"/>
          <p:cNvGrpSpPr>
            <a:grpSpLocks/>
          </p:cNvGrpSpPr>
          <p:nvPr/>
        </p:nvGrpSpPr>
        <p:grpSpPr bwMode="auto">
          <a:xfrm>
            <a:off x="5682429" y="1646237"/>
            <a:ext cx="807272" cy="532259"/>
            <a:chOff x="2369" y="1414"/>
            <a:chExt cx="1052" cy="694"/>
          </a:xfrm>
        </p:grpSpPr>
        <p:sp>
          <p:nvSpPr>
            <p:cNvPr id="19546" name="AutoShape 127"/>
            <p:cNvSpPr>
              <a:spLocks noChangeArrowheads="1"/>
            </p:cNvSpPr>
            <p:nvPr/>
          </p:nvSpPr>
          <p:spPr bwMode="auto">
            <a:xfrm>
              <a:off x="3007" y="1414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c</a:t>
              </a:r>
            </a:p>
          </p:txBody>
        </p:sp>
        <p:cxnSp>
          <p:nvCxnSpPr>
            <p:cNvPr id="19547" name="AutoShape 128"/>
            <p:cNvCxnSpPr>
              <a:cxnSpLocks noChangeShapeType="1"/>
              <a:stCxn id="19552" idx="7"/>
              <a:endCxn id="19546" idx="3"/>
            </p:cNvCxnSpPr>
            <p:nvPr/>
          </p:nvCxnSpPr>
          <p:spPr bwMode="auto">
            <a:xfrm flipV="1">
              <a:off x="2369" y="1753"/>
              <a:ext cx="698" cy="355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6" name="Group 129"/>
          <p:cNvGrpSpPr>
            <a:grpSpLocks/>
          </p:cNvGrpSpPr>
          <p:nvPr/>
        </p:nvGrpSpPr>
        <p:grpSpPr bwMode="auto">
          <a:xfrm>
            <a:off x="5729611" y="2011363"/>
            <a:ext cx="1204590" cy="304800"/>
            <a:chOff x="2429" y="1890"/>
            <a:chExt cx="1571" cy="397"/>
          </a:xfrm>
        </p:grpSpPr>
        <p:sp>
          <p:nvSpPr>
            <p:cNvPr id="19544" name="AutoShape 130"/>
            <p:cNvSpPr>
              <a:spLocks noChangeArrowheads="1"/>
            </p:cNvSpPr>
            <p:nvPr/>
          </p:nvSpPr>
          <p:spPr bwMode="auto">
            <a:xfrm>
              <a:off x="3586" y="1890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500" i="1" dirty="0"/>
                <a:t>e</a:t>
              </a:r>
            </a:p>
          </p:txBody>
        </p:sp>
        <p:cxnSp>
          <p:nvCxnSpPr>
            <p:cNvPr id="19545" name="AutoShape 131"/>
            <p:cNvCxnSpPr>
              <a:cxnSpLocks noChangeShapeType="1"/>
              <a:stCxn id="19552" idx="6"/>
              <a:endCxn id="19544" idx="2"/>
            </p:cNvCxnSpPr>
            <p:nvPr/>
          </p:nvCxnSpPr>
          <p:spPr bwMode="auto">
            <a:xfrm flipV="1">
              <a:off x="2429" y="2089"/>
              <a:ext cx="1157" cy="159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</p:grpSp>
      <p:sp>
        <p:nvSpPr>
          <p:cNvPr id="797828" name="AutoShape 132"/>
          <p:cNvSpPr>
            <a:spLocks noChangeArrowheads="1"/>
          </p:cNvSpPr>
          <p:nvPr/>
        </p:nvSpPr>
        <p:spPr bwMode="auto">
          <a:xfrm>
            <a:off x="7156450" y="2744791"/>
            <a:ext cx="317500" cy="303213"/>
          </a:xfrm>
          <a:prstGeom prst="flowChartConnector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pPr algn="ctr"/>
            <a:r>
              <a:rPr lang="en-US" sz="1500" i="1" dirty="0"/>
              <a:t>r</a:t>
            </a:r>
          </a:p>
        </p:txBody>
      </p:sp>
      <p:cxnSp>
        <p:nvCxnSpPr>
          <p:cNvPr id="797829" name="AutoShape 133"/>
          <p:cNvCxnSpPr>
            <a:cxnSpLocks noChangeShapeType="1"/>
            <a:stCxn id="19544" idx="5"/>
            <a:endCxn id="797828" idx="1"/>
          </p:cNvCxnSpPr>
          <p:nvPr/>
        </p:nvCxnSpPr>
        <p:spPr bwMode="auto">
          <a:xfrm>
            <a:off x="6888161" y="2290766"/>
            <a:ext cx="314325" cy="479425"/>
          </a:xfrm>
          <a:prstGeom prst="straightConnector1">
            <a:avLst/>
          </a:prstGeom>
          <a:noFill/>
          <a:ln w="38100">
            <a:solidFill>
              <a:srgbClr val="CC0000"/>
            </a:solidFill>
            <a:round/>
            <a:headEnd/>
            <a:tailEnd type="triangle" w="med" len="med"/>
          </a:ln>
        </p:spPr>
      </p:cxnSp>
      <p:grpSp>
        <p:nvGrpSpPr>
          <p:cNvPr id="17" name="Group 134"/>
          <p:cNvGrpSpPr>
            <a:grpSpLocks/>
          </p:cNvGrpSpPr>
          <p:nvPr/>
        </p:nvGrpSpPr>
        <p:grpSpPr bwMode="auto">
          <a:xfrm>
            <a:off x="5316538" y="1408117"/>
            <a:ext cx="855337" cy="389758"/>
            <a:chOff x="1891" y="1104"/>
            <a:chExt cx="1116" cy="508"/>
          </a:xfrm>
        </p:grpSpPr>
        <p:cxnSp>
          <p:nvCxnSpPr>
            <p:cNvPr id="19542" name="AutoShape 135"/>
            <p:cNvCxnSpPr>
              <a:cxnSpLocks noChangeShapeType="1"/>
              <a:stCxn id="19546" idx="2"/>
              <a:endCxn id="19543" idx="6"/>
            </p:cNvCxnSpPr>
            <p:nvPr/>
          </p:nvCxnSpPr>
          <p:spPr bwMode="auto">
            <a:xfrm flipH="1" flipV="1">
              <a:off x="2304" y="1302"/>
              <a:ext cx="703" cy="310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  <p:sp>
          <p:nvSpPr>
            <p:cNvPr id="19543" name="AutoShape 136"/>
            <p:cNvSpPr>
              <a:spLocks noChangeArrowheads="1"/>
            </p:cNvSpPr>
            <p:nvPr/>
          </p:nvSpPr>
          <p:spPr bwMode="auto">
            <a:xfrm>
              <a:off x="1891" y="1104"/>
              <a:ext cx="413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500" i="1" dirty="0"/>
            </a:p>
          </p:txBody>
        </p:sp>
      </p:grpSp>
      <p:grpSp>
        <p:nvGrpSpPr>
          <p:cNvPr id="18" name="Group 137"/>
          <p:cNvGrpSpPr>
            <a:grpSpLocks/>
          </p:cNvGrpSpPr>
          <p:nvPr/>
        </p:nvGrpSpPr>
        <p:grpSpPr bwMode="auto">
          <a:xfrm>
            <a:off x="6186488" y="1655767"/>
            <a:ext cx="1143767" cy="583895"/>
            <a:chOff x="3024" y="1427"/>
            <a:chExt cx="1492" cy="760"/>
          </a:xfrm>
        </p:grpSpPr>
        <p:cxnSp>
          <p:nvCxnSpPr>
            <p:cNvPr id="19540" name="AutoShape 138"/>
            <p:cNvCxnSpPr>
              <a:cxnSpLocks noChangeShapeType="1"/>
              <a:stCxn id="19556" idx="1"/>
              <a:endCxn id="19546" idx="6"/>
            </p:cNvCxnSpPr>
            <p:nvPr/>
          </p:nvCxnSpPr>
          <p:spPr bwMode="auto">
            <a:xfrm rot="16200000" flipV="1">
              <a:off x="3680" y="1352"/>
              <a:ext cx="575" cy="1096"/>
            </a:xfrm>
            <a:prstGeom prst="curvedConnector2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  <p:sp>
          <p:nvSpPr>
            <p:cNvPr id="19541" name="AutoShape 139"/>
            <p:cNvSpPr>
              <a:spLocks noChangeArrowheads="1"/>
            </p:cNvSpPr>
            <p:nvPr/>
          </p:nvSpPr>
          <p:spPr bwMode="auto">
            <a:xfrm>
              <a:off x="3024" y="1427"/>
              <a:ext cx="414" cy="397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500" i="1" dirty="0"/>
            </a:p>
          </p:txBody>
        </p:sp>
      </p:grpSp>
      <p:sp>
        <p:nvSpPr>
          <p:cNvPr id="19485" name="Line 140"/>
          <p:cNvSpPr>
            <a:spLocks noChangeShapeType="1"/>
          </p:cNvSpPr>
          <p:nvPr/>
        </p:nvSpPr>
        <p:spPr bwMode="auto">
          <a:xfrm>
            <a:off x="3" y="3371851"/>
            <a:ext cx="12191999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837" name="Oval 141"/>
          <p:cNvSpPr>
            <a:spLocks noChangeArrowheads="1"/>
          </p:cNvSpPr>
          <p:nvPr/>
        </p:nvSpPr>
        <p:spPr bwMode="auto">
          <a:xfrm>
            <a:off x="6140455" y="3478213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38" name="Oval 142"/>
          <p:cNvSpPr>
            <a:spLocks noChangeArrowheads="1"/>
          </p:cNvSpPr>
          <p:nvPr/>
        </p:nvSpPr>
        <p:spPr bwMode="auto">
          <a:xfrm>
            <a:off x="3729039" y="3971930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39" name="Oval 143"/>
          <p:cNvSpPr>
            <a:spLocks noChangeArrowheads="1"/>
          </p:cNvSpPr>
          <p:nvPr/>
        </p:nvSpPr>
        <p:spPr bwMode="auto">
          <a:xfrm>
            <a:off x="3165481" y="4451356"/>
            <a:ext cx="290513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40" name="Oval 144"/>
          <p:cNvSpPr>
            <a:spLocks noChangeArrowheads="1"/>
          </p:cNvSpPr>
          <p:nvPr/>
        </p:nvSpPr>
        <p:spPr bwMode="auto">
          <a:xfrm>
            <a:off x="3865563" y="4451356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41" name="Oval 145"/>
          <p:cNvSpPr>
            <a:spLocks noChangeArrowheads="1"/>
          </p:cNvSpPr>
          <p:nvPr/>
        </p:nvSpPr>
        <p:spPr bwMode="auto">
          <a:xfrm>
            <a:off x="4686305" y="4433888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42" name="Oval 146"/>
          <p:cNvSpPr>
            <a:spLocks noChangeArrowheads="1"/>
          </p:cNvSpPr>
          <p:nvPr/>
        </p:nvSpPr>
        <p:spPr bwMode="auto">
          <a:xfrm>
            <a:off x="3163888" y="5006981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43" name="Oval 147"/>
          <p:cNvSpPr>
            <a:spLocks noChangeArrowheads="1"/>
          </p:cNvSpPr>
          <p:nvPr/>
        </p:nvSpPr>
        <p:spPr bwMode="auto">
          <a:xfrm>
            <a:off x="3856039" y="4999039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44" name="Oval 148"/>
          <p:cNvSpPr>
            <a:spLocks noChangeArrowheads="1"/>
          </p:cNvSpPr>
          <p:nvPr/>
        </p:nvSpPr>
        <p:spPr bwMode="auto">
          <a:xfrm>
            <a:off x="4325939" y="4981581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45" name="Oval 149"/>
          <p:cNvSpPr>
            <a:spLocks noChangeArrowheads="1"/>
          </p:cNvSpPr>
          <p:nvPr/>
        </p:nvSpPr>
        <p:spPr bwMode="auto">
          <a:xfrm>
            <a:off x="5002213" y="4972056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46" name="Oval 150"/>
          <p:cNvSpPr>
            <a:spLocks noChangeArrowheads="1"/>
          </p:cNvSpPr>
          <p:nvPr/>
        </p:nvSpPr>
        <p:spPr bwMode="auto">
          <a:xfrm>
            <a:off x="4087813" y="5510213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47" name="Oval 151"/>
          <p:cNvSpPr>
            <a:spLocks noChangeArrowheads="1"/>
          </p:cNvSpPr>
          <p:nvPr/>
        </p:nvSpPr>
        <p:spPr bwMode="auto">
          <a:xfrm>
            <a:off x="4532313" y="5518156"/>
            <a:ext cx="290512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48" name="Oval 152"/>
          <p:cNvSpPr>
            <a:spLocks noChangeArrowheads="1"/>
          </p:cNvSpPr>
          <p:nvPr/>
        </p:nvSpPr>
        <p:spPr bwMode="auto">
          <a:xfrm>
            <a:off x="4105281" y="6015039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49" name="Oval 153"/>
          <p:cNvSpPr>
            <a:spLocks noChangeArrowheads="1"/>
          </p:cNvSpPr>
          <p:nvPr/>
        </p:nvSpPr>
        <p:spPr bwMode="auto">
          <a:xfrm>
            <a:off x="4992688" y="5519739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50" name="Oval 154"/>
          <p:cNvSpPr>
            <a:spLocks noChangeArrowheads="1"/>
          </p:cNvSpPr>
          <p:nvPr/>
        </p:nvSpPr>
        <p:spPr bwMode="auto">
          <a:xfrm>
            <a:off x="4772030" y="6007105"/>
            <a:ext cx="290513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51" name="Oval 155"/>
          <p:cNvSpPr>
            <a:spLocks noChangeArrowheads="1"/>
          </p:cNvSpPr>
          <p:nvPr/>
        </p:nvSpPr>
        <p:spPr bwMode="auto">
          <a:xfrm>
            <a:off x="5254630" y="6034088"/>
            <a:ext cx="290513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52" name="Oval 156"/>
          <p:cNvSpPr>
            <a:spLocks noChangeArrowheads="1"/>
          </p:cNvSpPr>
          <p:nvPr/>
        </p:nvSpPr>
        <p:spPr bwMode="auto">
          <a:xfrm>
            <a:off x="4787905" y="6477005"/>
            <a:ext cx="290513" cy="265113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53" name="Line 157"/>
          <p:cNvSpPr>
            <a:spLocks noChangeShapeType="1"/>
          </p:cNvSpPr>
          <p:nvPr/>
        </p:nvSpPr>
        <p:spPr bwMode="auto">
          <a:xfrm flipH="1" flipV="1">
            <a:off x="4824413" y="4733930"/>
            <a:ext cx="309563" cy="180975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854" name="Line 158"/>
          <p:cNvSpPr>
            <a:spLocks noChangeShapeType="1"/>
          </p:cNvSpPr>
          <p:nvPr/>
        </p:nvSpPr>
        <p:spPr bwMode="auto">
          <a:xfrm flipH="1" flipV="1">
            <a:off x="4438653" y="5254630"/>
            <a:ext cx="258763" cy="214313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855" name="Line 159"/>
          <p:cNvSpPr>
            <a:spLocks noChangeShapeType="1"/>
          </p:cNvSpPr>
          <p:nvPr/>
        </p:nvSpPr>
        <p:spPr bwMode="auto">
          <a:xfrm flipH="1" flipV="1">
            <a:off x="5138743" y="5253040"/>
            <a:ext cx="3175" cy="223837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856" name="Line 160"/>
          <p:cNvSpPr>
            <a:spLocks noChangeShapeType="1"/>
          </p:cNvSpPr>
          <p:nvPr/>
        </p:nvSpPr>
        <p:spPr bwMode="auto">
          <a:xfrm flipH="1" flipV="1">
            <a:off x="5129213" y="5791201"/>
            <a:ext cx="258763" cy="196851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857" name="Line 161"/>
          <p:cNvSpPr>
            <a:spLocks noChangeShapeType="1"/>
          </p:cNvSpPr>
          <p:nvPr/>
        </p:nvSpPr>
        <p:spPr bwMode="auto">
          <a:xfrm flipV="1">
            <a:off x="4918076" y="5792788"/>
            <a:ext cx="212725" cy="163512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797858" name="Line 162"/>
          <p:cNvSpPr>
            <a:spLocks noChangeShapeType="1"/>
          </p:cNvSpPr>
          <p:nvPr/>
        </p:nvSpPr>
        <p:spPr bwMode="auto">
          <a:xfrm flipV="1">
            <a:off x="4900618" y="6280154"/>
            <a:ext cx="7937" cy="173039"/>
          </a:xfrm>
          <a:prstGeom prst="line">
            <a:avLst/>
          </a:prstGeom>
          <a:noFill/>
          <a:ln w="38100">
            <a:solidFill>
              <a:srgbClr val="CC0000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19508" name="Oval 163"/>
          <p:cNvSpPr>
            <a:spLocks noChangeArrowheads="1"/>
          </p:cNvSpPr>
          <p:nvPr/>
        </p:nvSpPr>
        <p:spPr bwMode="auto">
          <a:xfrm>
            <a:off x="6142037" y="3479805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60" name="Oval 164"/>
          <p:cNvSpPr>
            <a:spLocks noChangeArrowheads="1"/>
          </p:cNvSpPr>
          <p:nvPr/>
        </p:nvSpPr>
        <p:spPr bwMode="auto">
          <a:xfrm>
            <a:off x="3730630" y="3973513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61" name="Oval 165"/>
          <p:cNvSpPr>
            <a:spLocks noChangeArrowheads="1"/>
          </p:cNvSpPr>
          <p:nvPr/>
        </p:nvSpPr>
        <p:spPr bwMode="auto">
          <a:xfrm>
            <a:off x="6524630" y="3906839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62" name="Oval 166"/>
          <p:cNvSpPr>
            <a:spLocks noChangeArrowheads="1"/>
          </p:cNvSpPr>
          <p:nvPr/>
        </p:nvSpPr>
        <p:spPr bwMode="auto">
          <a:xfrm>
            <a:off x="8269288" y="3922713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63" name="Oval 167"/>
          <p:cNvSpPr>
            <a:spLocks noChangeArrowheads="1"/>
          </p:cNvSpPr>
          <p:nvPr/>
        </p:nvSpPr>
        <p:spPr bwMode="auto">
          <a:xfrm>
            <a:off x="3167063" y="4452939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64" name="Oval 168"/>
          <p:cNvSpPr>
            <a:spLocks noChangeArrowheads="1"/>
          </p:cNvSpPr>
          <p:nvPr/>
        </p:nvSpPr>
        <p:spPr bwMode="auto">
          <a:xfrm>
            <a:off x="3867156" y="4452939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65" name="Oval 169"/>
          <p:cNvSpPr>
            <a:spLocks noChangeArrowheads="1"/>
          </p:cNvSpPr>
          <p:nvPr/>
        </p:nvSpPr>
        <p:spPr bwMode="auto">
          <a:xfrm>
            <a:off x="4687888" y="4435481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66" name="Oval 170"/>
          <p:cNvSpPr>
            <a:spLocks noChangeArrowheads="1"/>
          </p:cNvSpPr>
          <p:nvPr/>
        </p:nvSpPr>
        <p:spPr bwMode="auto">
          <a:xfrm>
            <a:off x="3165481" y="5008563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67" name="Oval 171"/>
          <p:cNvSpPr>
            <a:spLocks noChangeArrowheads="1"/>
          </p:cNvSpPr>
          <p:nvPr/>
        </p:nvSpPr>
        <p:spPr bwMode="auto">
          <a:xfrm>
            <a:off x="3857630" y="4992688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68" name="Oval 172"/>
          <p:cNvSpPr>
            <a:spLocks noChangeArrowheads="1"/>
          </p:cNvSpPr>
          <p:nvPr/>
        </p:nvSpPr>
        <p:spPr bwMode="auto">
          <a:xfrm>
            <a:off x="4327530" y="4983163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69" name="Oval 173"/>
          <p:cNvSpPr>
            <a:spLocks noChangeArrowheads="1"/>
          </p:cNvSpPr>
          <p:nvPr/>
        </p:nvSpPr>
        <p:spPr bwMode="auto">
          <a:xfrm>
            <a:off x="5003805" y="4973639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70" name="Oval 174"/>
          <p:cNvSpPr>
            <a:spLocks noChangeArrowheads="1"/>
          </p:cNvSpPr>
          <p:nvPr/>
        </p:nvSpPr>
        <p:spPr bwMode="auto">
          <a:xfrm>
            <a:off x="4089405" y="5511805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71" name="Oval 175"/>
          <p:cNvSpPr>
            <a:spLocks noChangeArrowheads="1"/>
          </p:cNvSpPr>
          <p:nvPr/>
        </p:nvSpPr>
        <p:spPr bwMode="auto">
          <a:xfrm>
            <a:off x="4533905" y="5519739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72" name="Oval 176"/>
          <p:cNvSpPr>
            <a:spLocks noChangeArrowheads="1"/>
          </p:cNvSpPr>
          <p:nvPr/>
        </p:nvSpPr>
        <p:spPr bwMode="auto">
          <a:xfrm>
            <a:off x="4114805" y="6016630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73" name="Oval 177"/>
          <p:cNvSpPr>
            <a:spLocks noChangeArrowheads="1"/>
          </p:cNvSpPr>
          <p:nvPr/>
        </p:nvSpPr>
        <p:spPr bwMode="auto">
          <a:xfrm>
            <a:off x="4994281" y="5521330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74" name="Oval 178"/>
          <p:cNvSpPr>
            <a:spLocks noChangeArrowheads="1"/>
          </p:cNvSpPr>
          <p:nvPr/>
        </p:nvSpPr>
        <p:spPr bwMode="auto">
          <a:xfrm>
            <a:off x="4773613" y="6008688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75" name="Oval 179"/>
          <p:cNvSpPr>
            <a:spLocks noChangeArrowheads="1"/>
          </p:cNvSpPr>
          <p:nvPr/>
        </p:nvSpPr>
        <p:spPr bwMode="auto">
          <a:xfrm>
            <a:off x="5256213" y="6035681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76" name="Oval 180"/>
          <p:cNvSpPr>
            <a:spLocks noChangeArrowheads="1"/>
          </p:cNvSpPr>
          <p:nvPr/>
        </p:nvSpPr>
        <p:spPr bwMode="auto">
          <a:xfrm>
            <a:off x="4789488" y="6478588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77" name="Oval 181"/>
          <p:cNvSpPr>
            <a:spLocks noChangeArrowheads="1"/>
          </p:cNvSpPr>
          <p:nvPr/>
        </p:nvSpPr>
        <p:spPr bwMode="auto">
          <a:xfrm>
            <a:off x="3165481" y="5000630"/>
            <a:ext cx="290513" cy="265113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78" name="Oval 182"/>
          <p:cNvSpPr>
            <a:spLocks noChangeArrowheads="1"/>
          </p:cNvSpPr>
          <p:nvPr/>
        </p:nvSpPr>
        <p:spPr bwMode="auto">
          <a:xfrm>
            <a:off x="3167063" y="4445005"/>
            <a:ext cx="290512" cy="265113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79" name="Oval 183"/>
          <p:cNvSpPr>
            <a:spLocks noChangeArrowheads="1"/>
          </p:cNvSpPr>
          <p:nvPr/>
        </p:nvSpPr>
        <p:spPr bwMode="auto">
          <a:xfrm>
            <a:off x="3857630" y="4992688"/>
            <a:ext cx="290513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80" name="Oval 184"/>
          <p:cNvSpPr>
            <a:spLocks noChangeArrowheads="1"/>
          </p:cNvSpPr>
          <p:nvPr/>
        </p:nvSpPr>
        <p:spPr bwMode="auto">
          <a:xfrm>
            <a:off x="3867156" y="4445005"/>
            <a:ext cx="290513" cy="265113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81" name="Oval 185"/>
          <p:cNvSpPr>
            <a:spLocks noChangeArrowheads="1"/>
          </p:cNvSpPr>
          <p:nvPr/>
        </p:nvSpPr>
        <p:spPr bwMode="auto">
          <a:xfrm>
            <a:off x="4089405" y="5503863"/>
            <a:ext cx="290513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82" name="Oval 186"/>
          <p:cNvSpPr>
            <a:spLocks noChangeArrowheads="1"/>
          </p:cNvSpPr>
          <p:nvPr/>
        </p:nvSpPr>
        <p:spPr bwMode="auto">
          <a:xfrm>
            <a:off x="4106863" y="6008688"/>
            <a:ext cx="290512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grpSp>
        <p:nvGrpSpPr>
          <p:cNvPr id="19" name="Group 187"/>
          <p:cNvGrpSpPr>
            <a:grpSpLocks/>
          </p:cNvGrpSpPr>
          <p:nvPr/>
        </p:nvGrpSpPr>
        <p:grpSpPr bwMode="auto">
          <a:xfrm>
            <a:off x="5821364" y="2698751"/>
            <a:ext cx="588963" cy="431800"/>
            <a:chOff x="2762" y="1745"/>
            <a:chExt cx="371" cy="272"/>
          </a:xfrm>
        </p:grpSpPr>
        <p:cxnSp>
          <p:nvCxnSpPr>
            <p:cNvPr id="19538" name="AutoShape 188"/>
            <p:cNvCxnSpPr>
              <a:cxnSpLocks noChangeShapeType="1"/>
            </p:cNvCxnSpPr>
            <p:nvPr/>
          </p:nvCxnSpPr>
          <p:spPr bwMode="auto">
            <a:xfrm flipH="1">
              <a:off x="2934" y="1745"/>
              <a:ext cx="199" cy="114"/>
            </a:xfrm>
            <a:prstGeom prst="straightConnector1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 type="triangle" w="med" len="med"/>
            </a:ln>
          </p:spPr>
        </p:cxnSp>
        <p:sp>
          <p:nvSpPr>
            <p:cNvPr id="19539" name="AutoShape 189"/>
            <p:cNvSpPr>
              <a:spLocks noChangeArrowheads="1"/>
            </p:cNvSpPr>
            <p:nvPr/>
          </p:nvSpPr>
          <p:spPr bwMode="auto">
            <a:xfrm>
              <a:off x="2762" y="1825"/>
              <a:ext cx="200" cy="192"/>
            </a:xfrm>
            <a:prstGeom prst="flowChartConnector">
              <a:avLst/>
            </a:prstGeom>
            <a:noFill/>
            <a:ln w="38100">
              <a:solidFill>
                <a:srgbClr val="CC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endParaRPr lang="en-US" sz="1500" i="1" dirty="0"/>
            </a:p>
          </p:txBody>
        </p:sp>
      </p:grpSp>
      <p:sp>
        <p:nvSpPr>
          <p:cNvPr id="797886" name="Oval 190"/>
          <p:cNvSpPr>
            <a:spLocks noChangeArrowheads="1"/>
          </p:cNvSpPr>
          <p:nvPr/>
        </p:nvSpPr>
        <p:spPr bwMode="auto">
          <a:xfrm>
            <a:off x="4327530" y="4983163"/>
            <a:ext cx="290513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87" name="Oval 191"/>
          <p:cNvSpPr>
            <a:spLocks noChangeArrowheads="1"/>
          </p:cNvSpPr>
          <p:nvPr/>
        </p:nvSpPr>
        <p:spPr bwMode="auto">
          <a:xfrm>
            <a:off x="4533905" y="5519739"/>
            <a:ext cx="290513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88" name="Oval 192"/>
          <p:cNvSpPr>
            <a:spLocks noChangeArrowheads="1"/>
          </p:cNvSpPr>
          <p:nvPr/>
        </p:nvSpPr>
        <p:spPr bwMode="auto">
          <a:xfrm>
            <a:off x="4773613" y="6008688"/>
            <a:ext cx="290512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7889" name="Oval 193"/>
          <p:cNvSpPr>
            <a:spLocks noChangeArrowheads="1"/>
          </p:cNvSpPr>
          <p:nvPr/>
        </p:nvSpPr>
        <p:spPr bwMode="auto">
          <a:xfrm>
            <a:off x="4789488" y="6478588"/>
            <a:ext cx="290512" cy="265112"/>
          </a:xfrm>
          <a:prstGeom prst="ellipse">
            <a:avLst/>
          </a:pr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19537" name="Text Box 194"/>
          <p:cNvSpPr txBox="1">
            <a:spLocks noChangeArrowheads="1"/>
          </p:cNvSpPr>
          <p:nvPr/>
        </p:nvSpPr>
        <p:spPr bwMode="auto">
          <a:xfrm>
            <a:off x="381000" y="1371602"/>
            <a:ext cx="2281237" cy="1338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>
                <a:latin typeface="Calibri" pitchFamily="34" charset="0"/>
              </a:rPr>
              <a:t>Strategy: expand a deepest node first</a:t>
            </a:r>
          </a:p>
          <a:p>
            <a:pPr>
              <a:spcBef>
                <a:spcPct val="50000"/>
              </a:spcBef>
            </a:pPr>
            <a:r>
              <a:rPr lang="en-US" i="1" dirty="0">
                <a:latin typeface="Calibri" pitchFamily="34" charset="0"/>
              </a:rPr>
              <a:t>Implementation: Fringe is a LIFO stack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092BE4-8D5D-4013-9996-4861B529A77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949"/>
    </mc:Choice>
    <mc:Fallback>
      <p:transition spd="slow" advTm="98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5" fill="hold">
                      <p:stCondLst>
                        <p:cond delay="indefinite"/>
                      </p:stCondLst>
                      <p:childTnLst>
                        <p:par>
                          <p:cTn id="226" fill="hold">
                            <p:stCondLst>
                              <p:cond delay="0"/>
                            </p:stCondLst>
                            <p:childTnLst>
                              <p:par>
                                <p:cTn id="2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78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797757" grpId="0" animBg="1"/>
      <p:bldP spid="797758" grpId="0" animBg="1"/>
      <p:bldP spid="797758" grpId="1" animBg="1"/>
      <p:bldP spid="797759" grpId="0" animBg="1"/>
      <p:bldP spid="797759" grpId="1" animBg="1"/>
      <p:bldP spid="797760" grpId="0" animBg="1"/>
      <p:bldP spid="797760" grpId="1" animBg="1"/>
      <p:bldP spid="797761" grpId="0" animBg="1"/>
      <p:bldP spid="797761" grpId="1" animBg="1"/>
      <p:bldP spid="797762" grpId="0" animBg="1"/>
      <p:bldP spid="797763" grpId="0" animBg="1"/>
      <p:bldP spid="797763" grpId="1" animBg="1"/>
      <p:bldP spid="797764" grpId="0" animBg="1"/>
      <p:bldP spid="797764" grpId="1" animBg="1"/>
      <p:bldP spid="797765" grpId="0" animBg="1"/>
      <p:bldP spid="797765" grpId="1" animBg="1"/>
      <p:bldP spid="797765" grpId="2" animBg="1"/>
      <p:bldP spid="797828" grpId="0" animBg="1"/>
      <p:bldP spid="797837" grpId="0" animBg="1"/>
      <p:bldP spid="797838" grpId="0" animBg="1"/>
      <p:bldP spid="797839" grpId="0" animBg="1"/>
      <p:bldP spid="797839" grpId="1" animBg="1"/>
      <p:bldP spid="797840" grpId="0" animBg="1"/>
      <p:bldP spid="797840" grpId="1" animBg="1"/>
      <p:bldP spid="797841" grpId="0" animBg="1"/>
      <p:bldP spid="797842" grpId="0" animBg="1"/>
      <p:bldP spid="797842" grpId="1" animBg="1"/>
      <p:bldP spid="797843" grpId="0" animBg="1"/>
      <p:bldP spid="797843" grpId="1" animBg="1"/>
      <p:bldP spid="797844" grpId="0" animBg="1"/>
      <p:bldP spid="797844" grpId="1" animBg="1"/>
      <p:bldP spid="797845" grpId="0" animBg="1"/>
      <p:bldP spid="797846" grpId="0" animBg="1"/>
      <p:bldP spid="797846" grpId="1" animBg="1"/>
      <p:bldP spid="797847" grpId="0" animBg="1"/>
      <p:bldP spid="797847" grpId="1" animBg="1"/>
      <p:bldP spid="797848" grpId="0" animBg="1"/>
      <p:bldP spid="797848" grpId="1" animBg="1"/>
      <p:bldP spid="797849" grpId="0" animBg="1"/>
      <p:bldP spid="797850" grpId="0" animBg="1"/>
      <p:bldP spid="797850" grpId="1" animBg="1"/>
      <p:bldP spid="797851" grpId="0" animBg="1"/>
      <p:bldP spid="797852" grpId="0" animBg="1"/>
      <p:bldP spid="797852" grpId="1" animBg="1"/>
      <p:bldP spid="797853" grpId="0" animBg="1"/>
      <p:bldP spid="797854" grpId="0" animBg="1"/>
      <p:bldP spid="797854" grpId="1" animBg="1"/>
      <p:bldP spid="797855" grpId="0" animBg="1"/>
      <p:bldP spid="797856" grpId="0" animBg="1"/>
      <p:bldP spid="797857" grpId="0" animBg="1"/>
      <p:bldP spid="797857" grpId="1" animBg="1"/>
      <p:bldP spid="797858" grpId="0" animBg="1"/>
      <p:bldP spid="797858" grpId="1" animBg="1"/>
      <p:bldP spid="797860" grpId="0" animBg="1"/>
      <p:bldP spid="797861" grpId="0" animBg="1"/>
      <p:bldP spid="797862" grpId="0" animBg="1"/>
      <p:bldP spid="797863" grpId="0" animBg="1"/>
      <p:bldP spid="797864" grpId="0" animBg="1"/>
      <p:bldP spid="797865" grpId="0" animBg="1"/>
      <p:bldP spid="797866" grpId="0" animBg="1"/>
      <p:bldP spid="797867" grpId="0" animBg="1"/>
      <p:bldP spid="797868" grpId="0" animBg="1"/>
      <p:bldP spid="797869" grpId="0" animBg="1"/>
      <p:bldP spid="797870" grpId="0" animBg="1"/>
      <p:bldP spid="797871" grpId="0" animBg="1"/>
      <p:bldP spid="797872" grpId="0" animBg="1"/>
      <p:bldP spid="797873" grpId="0" animBg="1"/>
      <p:bldP spid="797874" grpId="0" animBg="1"/>
      <p:bldP spid="797875" grpId="0" animBg="1"/>
      <p:bldP spid="797876" grpId="0" animBg="1"/>
      <p:bldP spid="797877" grpId="0" animBg="1"/>
      <p:bldP spid="797878" grpId="0" animBg="1"/>
      <p:bldP spid="797879" grpId="0" animBg="1"/>
      <p:bldP spid="797880" grpId="0" animBg="1"/>
      <p:bldP spid="797881" grpId="0" animBg="1"/>
      <p:bldP spid="797882" grpId="0" animBg="1"/>
      <p:bldP spid="797886" grpId="0" animBg="1"/>
      <p:bldP spid="797887" grpId="0" animBg="1"/>
      <p:bldP spid="797888" grpId="0" animBg="1"/>
      <p:bldP spid="79788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/>
              <a:t>Search Algorithm Properties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28975" y="1443038"/>
            <a:ext cx="5838824" cy="4410074"/>
          </a:xfrm>
          <a:prstGeom prst="rect">
            <a:avLst/>
          </a:prstGeom>
          <a:noFill/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678E632-4B78-4885-BEE6-C61988D64B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732819"/>
      </p:ext>
    </p:extLst>
  </p:cSld>
  <p:clrMapOvr>
    <a:masterClrMapping/>
  </p:clrMapOvr>
  <p:transition advTm="161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/>
              <a:t>Search Algorithm Properties</a:t>
            </a:r>
          </a:p>
        </p:txBody>
      </p:sp>
      <p:sp>
        <p:nvSpPr>
          <p:cNvPr id="24" name="Content Placeholder 23"/>
          <p:cNvSpPr>
            <a:spLocks noGrp="1"/>
          </p:cNvSpPr>
          <p:nvPr>
            <p:ph idx="1"/>
          </p:nvPr>
        </p:nvSpPr>
        <p:spPr>
          <a:xfrm>
            <a:off x="406400" y="1295402"/>
            <a:ext cx="11379200" cy="4729164"/>
          </a:xfrm>
        </p:spPr>
        <p:txBody>
          <a:bodyPr/>
          <a:lstStyle/>
          <a:p>
            <a:r>
              <a:rPr lang="en-US" sz="2400" dirty="0"/>
              <a:t>Complete: Guaranteed to find a solution if one exists?</a:t>
            </a:r>
          </a:p>
          <a:p>
            <a:r>
              <a:rPr lang="en-US" sz="2400" dirty="0"/>
              <a:t>Optimal: Guaranteed to find the least cost path?</a:t>
            </a:r>
          </a:p>
          <a:p>
            <a:r>
              <a:rPr lang="en-US" sz="2400" dirty="0"/>
              <a:t>Time complexity?</a:t>
            </a:r>
          </a:p>
          <a:p>
            <a:r>
              <a:rPr lang="en-US" sz="2400" dirty="0"/>
              <a:t>Space complexity?</a:t>
            </a:r>
          </a:p>
          <a:p>
            <a:pPr lvl="1"/>
            <a:endParaRPr lang="en-US" sz="2000" dirty="0"/>
          </a:p>
          <a:p>
            <a:r>
              <a:rPr lang="en-US" sz="2400" dirty="0"/>
              <a:t>Cartoon of search tree:</a:t>
            </a:r>
          </a:p>
          <a:p>
            <a:pPr lvl="1"/>
            <a:r>
              <a:rPr lang="en-US" sz="2000" dirty="0"/>
              <a:t>b is the branching factor</a:t>
            </a:r>
          </a:p>
          <a:p>
            <a:pPr lvl="1"/>
            <a:r>
              <a:rPr lang="en-US" sz="2000" dirty="0"/>
              <a:t>m is the maximum depth</a:t>
            </a:r>
          </a:p>
          <a:p>
            <a:pPr lvl="1"/>
            <a:r>
              <a:rPr lang="en-US" sz="2000" dirty="0"/>
              <a:t>solutions at various depths</a:t>
            </a:r>
          </a:p>
          <a:p>
            <a:pPr lvl="1"/>
            <a:endParaRPr lang="en-US" sz="2000" dirty="0"/>
          </a:p>
          <a:p>
            <a:r>
              <a:rPr lang="en-US" sz="2400" dirty="0"/>
              <a:t>Number of nodes in entire tree?</a:t>
            </a:r>
          </a:p>
          <a:p>
            <a:pPr lvl="1"/>
            <a:r>
              <a:rPr lang="en-US" sz="2000" dirty="0"/>
              <a:t>1 + b + b</a:t>
            </a:r>
            <a:r>
              <a:rPr lang="en-US" sz="2000" baseline="30000" dirty="0"/>
              <a:t>2</a:t>
            </a:r>
            <a:r>
              <a:rPr lang="en-US" sz="2000" dirty="0"/>
              <a:t> + …. </a:t>
            </a:r>
            <a:r>
              <a:rPr lang="en-US" sz="2000" dirty="0" err="1"/>
              <a:t>b</a:t>
            </a:r>
            <a:r>
              <a:rPr lang="en-US" sz="2000" baseline="30000" dirty="0" err="1"/>
              <a:t>m</a:t>
            </a:r>
            <a:r>
              <a:rPr lang="en-US" sz="2000" dirty="0"/>
              <a:t> = O(</a:t>
            </a:r>
            <a:r>
              <a:rPr lang="en-US" sz="2000" dirty="0" err="1"/>
              <a:t>b</a:t>
            </a:r>
            <a:r>
              <a:rPr lang="en-US" sz="2000" baseline="30000" dirty="0" err="1"/>
              <a:t>m</a:t>
            </a:r>
            <a:r>
              <a:rPr lang="en-US" sz="2000" dirty="0"/>
              <a:t>)</a:t>
            </a:r>
          </a:p>
          <a:p>
            <a:endParaRPr lang="en-US" sz="2400" dirty="0"/>
          </a:p>
        </p:txBody>
      </p:sp>
      <p:sp>
        <p:nvSpPr>
          <p:cNvPr id="6" name="Freeform 30"/>
          <p:cNvSpPr>
            <a:spLocks/>
          </p:cNvSpPr>
          <p:nvPr/>
        </p:nvSpPr>
        <p:spPr bwMode="auto">
          <a:xfrm>
            <a:off x="6737351" y="2763841"/>
            <a:ext cx="2927351" cy="2554287"/>
          </a:xfrm>
          <a:custGeom>
            <a:avLst/>
            <a:gdLst>
              <a:gd name="T0" fmla="*/ 0 w 1844"/>
              <a:gd name="T1" fmla="*/ 2147483647 h 1609"/>
              <a:gd name="T2" fmla="*/ 2147483647 w 1844"/>
              <a:gd name="T3" fmla="*/ 2147483647 h 1609"/>
              <a:gd name="T4" fmla="*/ 2147483647 w 1844"/>
              <a:gd name="T5" fmla="*/ 0 h 1609"/>
              <a:gd name="T6" fmla="*/ 0 w 1844"/>
              <a:gd name="T7" fmla="*/ 2147483647 h 1609"/>
              <a:gd name="T8" fmla="*/ 0 60000 65536"/>
              <a:gd name="T9" fmla="*/ 0 60000 65536"/>
              <a:gd name="T10" fmla="*/ 0 60000 65536"/>
              <a:gd name="T11" fmla="*/ 0 60000 65536"/>
              <a:gd name="T12" fmla="*/ 0 w 1844"/>
              <a:gd name="T13" fmla="*/ 0 h 1609"/>
              <a:gd name="T14" fmla="*/ 1844 w 1844"/>
              <a:gd name="T15" fmla="*/ 1609 h 16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44" h="1609">
                <a:moveTo>
                  <a:pt x="0" y="1609"/>
                </a:moveTo>
                <a:lnTo>
                  <a:pt x="1844" y="1609"/>
                </a:lnTo>
                <a:lnTo>
                  <a:pt x="915" y="0"/>
                </a:lnTo>
                <a:lnTo>
                  <a:pt x="0" y="1609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6" tIns="45718" rIns="91436" bIns="45718"/>
          <a:lstStyle/>
          <a:p>
            <a:endParaRPr lang="en-US"/>
          </a:p>
        </p:txBody>
      </p:sp>
      <p:sp>
        <p:nvSpPr>
          <p:cNvPr id="7" name="Oval 31"/>
          <p:cNvSpPr>
            <a:spLocks noChangeArrowheads="1"/>
          </p:cNvSpPr>
          <p:nvPr/>
        </p:nvSpPr>
        <p:spPr bwMode="auto">
          <a:xfrm>
            <a:off x="8091487" y="2693989"/>
            <a:ext cx="179388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6" tIns="45718" rIns="91436" bIns="45718" anchor="ctr"/>
          <a:lstStyle/>
          <a:p>
            <a:endParaRPr lang="en-US"/>
          </a:p>
        </p:txBody>
      </p:sp>
      <p:sp>
        <p:nvSpPr>
          <p:cNvPr id="8" name="Oval 32"/>
          <p:cNvSpPr>
            <a:spLocks noChangeArrowheads="1"/>
          </p:cNvSpPr>
          <p:nvPr/>
        </p:nvSpPr>
        <p:spPr bwMode="auto">
          <a:xfrm>
            <a:off x="7859714" y="3119440"/>
            <a:ext cx="179388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6" tIns="45718" rIns="91436" bIns="45718" anchor="ctr"/>
          <a:lstStyle/>
          <a:p>
            <a:endParaRPr lang="en-US"/>
          </a:p>
        </p:txBody>
      </p:sp>
      <p:sp>
        <p:nvSpPr>
          <p:cNvPr id="9" name="Oval 33"/>
          <p:cNvSpPr>
            <a:spLocks noChangeArrowheads="1"/>
          </p:cNvSpPr>
          <p:nvPr/>
        </p:nvSpPr>
        <p:spPr bwMode="auto">
          <a:xfrm>
            <a:off x="8335963" y="3109913"/>
            <a:ext cx="179388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6" tIns="45718" rIns="91436" bIns="45718" anchor="ctr"/>
          <a:lstStyle/>
          <a:p>
            <a:endParaRPr lang="en-US"/>
          </a:p>
        </p:txBody>
      </p:sp>
      <p:sp>
        <p:nvSpPr>
          <p:cNvPr id="10" name="Text Box 34"/>
          <p:cNvSpPr txBox="1">
            <a:spLocks noChangeArrowheads="1"/>
          </p:cNvSpPr>
          <p:nvPr/>
        </p:nvSpPr>
        <p:spPr bwMode="auto">
          <a:xfrm>
            <a:off x="7989890" y="2970214"/>
            <a:ext cx="274639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6" tIns="45718" rIns="91436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…</a:t>
            </a:r>
          </a:p>
        </p:txBody>
      </p:sp>
      <p:sp>
        <p:nvSpPr>
          <p:cNvPr id="11" name="Freeform 35"/>
          <p:cNvSpPr>
            <a:spLocks/>
          </p:cNvSpPr>
          <p:nvPr/>
        </p:nvSpPr>
        <p:spPr bwMode="auto">
          <a:xfrm>
            <a:off x="7972427" y="2924175"/>
            <a:ext cx="444500" cy="88900"/>
          </a:xfrm>
          <a:custGeom>
            <a:avLst/>
            <a:gdLst>
              <a:gd name="T0" fmla="*/ 0 w 280"/>
              <a:gd name="T1" fmla="*/ 2147483647 h 56"/>
              <a:gd name="T2" fmla="*/ 2147483647 w 280"/>
              <a:gd name="T3" fmla="*/ 2147483647 h 56"/>
              <a:gd name="T4" fmla="*/ 2147483647 w 280"/>
              <a:gd name="T5" fmla="*/ 0 h 56"/>
              <a:gd name="T6" fmla="*/ 0 60000 65536"/>
              <a:gd name="T7" fmla="*/ 0 60000 65536"/>
              <a:gd name="T8" fmla="*/ 0 60000 65536"/>
              <a:gd name="T9" fmla="*/ 0 w 280"/>
              <a:gd name="T10" fmla="*/ 0 h 56"/>
              <a:gd name="T11" fmla="*/ 280 w 280"/>
              <a:gd name="T12" fmla="*/ 56 h 5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0" h="56">
                <a:moveTo>
                  <a:pt x="0" y="11"/>
                </a:moveTo>
                <a:cubicBezTo>
                  <a:pt x="52" y="33"/>
                  <a:pt x="104" y="56"/>
                  <a:pt x="151" y="54"/>
                </a:cubicBezTo>
                <a:cubicBezTo>
                  <a:pt x="198" y="52"/>
                  <a:pt x="239" y="26"/>
                  <a:pt x="28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sm" len="sm"/>
          </a:ln>
        </p:spPr>
        <p:txBody>
          <a:bodyPr lIns="91436" tIns="45718" rIns="91436" bIns="45718"/>
          <a:lstStyle/>
          <a:p>
            <a:endParaRPr lang="en-US"/>
          </a:p>
        </p:txBody>
      </p:sp>
      <p:sp>
        <p:nvSpPr>
          <p:cNvPr id="12" name="Text Box 36"/>
          <p:cNvSpPr txBox="1">
            <a:spLocks noChangeArrowheads="1"/>
          </p:cNvSpPr>
          <p:nvPr/>
        </p:nvSpPr>
        <p:spPr bwMode="auto">
          <a:xfrm>
            <a:off x="8374061" y="2722565"/>
            <a:ext cx="298451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6" tIns="45718" rIns="91436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b</a:t>
            </a:r>
          </a:p>
        </p:txBody>
      </p:sp>
      <p:sp>
        <p:nvSpPr>
          <p:cNvPr id="13" name="Text Box 37"/>
          <p:cNvSpPr txBox="1">
            <a:spLocks noChangeArrowheads="1"/>
          </p:cNvSpPr>
          <p:nvPr/>
        </p:nvSpPr>
        <p:spPr bwMode="auto">
          <a:xfrm>
            <a:off x="9801225" y="2574926"/>
            <a:ext cx="1119187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6" tIns="45718" rIns="91436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1 node</a:t>
            </a:r>
          </a:p>
        </p:txBody>
      </p:sp>
      <p:sp>
        <p:nvSpPr>
          <p:cNvPr id="14" name="Text Box 38"/>
          <p:cNvSpPr txBox="1">
            <a:spLocks noChangeArrowheads="1"/>
          </p:cNvSpPr>
          <p:nvPr/>
        </p:nvSpPr>
        <p:spPr bwMode="auto">
          <a:xfrm>
            <a:off x="9802814" y="2928937"/>
            <a:ext cx="1119188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6" tIns="45718" rIns="91436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b nodes</a:t>
            </a:r>
          </a:p>
        </p:txBody>
      </p:sp>
      <p:sp>
        <p:nvSpPr>
          <p:cNvPr id="15" name="Text Box 39"/>
          <p:cNvSpPr txBox="1">
            <a:spLocks noChangeArrowheads="1"/>
          </p:cNvSpPr>
          <p:nvPr/>
        </p:nvSpPr>
        <p:spPr bwMode="auto">
          <a:xfrm>
            <a:off x="9802814" y="3340100"/>
            <a:ext cx="1119188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6" tIns="45718" rIns="91436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b</a:t>
            </a:r>
            <a:r>
              <a:rPr lang="en-US" baseline="30000"/>
              <a:t>2</a:t>
            </a:r>
            <a:r>
              <a:rPr lang="en-US"/>
              <a:t> nodes</a:t>
            </a:r>
          </a:p>
        </p:txBody>
      </p:sp>
      <p:sp>
        <p:nvSpPr>
          <p:cNvPr id="16" name="Text Box 40"/>
          <p:cNvSpPr txBox="1">
            <a:spLocks noChangeArrowheads="1"/>
          </p:cNvSpPr>
          <p:nvPr/>
        </p:nvSpPr>
        <p:spPr bwMode="auto">
          <a:xfrm>
            <a:off x="9817102" y="4965702"/>
            <a:ext cx="14605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6" tIns="45718" rIns="91436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 err="1"/>
              <a:t>b</a:t>
            </a:r>
            <a:r>
              <a:rPr lang="en-US" baseline="30000" dirty="0" err="1"/>
              <a:t>m</a:t>
            </a:r>
            <a:r>
              <a:rPr lang="en-US" dirty="0"/>
              <a:t> nodes</a:t>
            </a:r>
          </a:p>
        </p:txBody>
      </p:sp>
      <p:sp>
        <p:nvSpPr>
          <p:cNvPr id="17" name="Oval 41"/>
          <p:cNvSpPr>
            <a:spLocks noChangeArrowheads="1"/>
          </p:cNvSpPr>
          <p:nvPr/>
        </p:nvSpPr>
        <p:spPr bwMode="auto">
          <a:xfrm>
            <a:off x="8050213" y="5235575"/>
            <a:ext cx="179387" cy="179388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6" tIns="45718" rIns="91436" bIns="45718" anchor="ctr"/>
          <a:lstStyle/>
          <a:p>
            <a:endParaRPr lang="en-US"/>
          </a:p>
        </p:txBody>
      </p:sp>
      <p:sp>
        <p:nvSpPr>
          <p:cNvPr id="18" name="Oval 42"/>
          <p:cNvSpPr>
            <a:spLocks noChangeArrowheads="1"/>
          </p:cNvSpPr>
          <p:nvPr/>
        </p:nvSpPr>
        <p:spPr bwMode="auto">
          <a:xfrm>
            <a:off x="8583614" y="4159251"/>
            <a:ext cx="179388" cy="179388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6" tIns="45718" rIns="91436" bIns="45718" anchor="ctr"/>
          <a:lstStyle/>
          <a:p>
            <a:endParaRPr lang="en-US"/>
          </a:p>
        </p:txBody>
      </p:sp>
      <p:sp>
        <p:nvSpPr>
          <p:cNvPr id="21" name="AutoShape 45"/>
          <p:cNvSpPr>
            <a:spLocks/>
          </p:cNvSpPr>
          <p:nvPr/>
        </p:nvSpPr>
        <p:spPr bwMode="auto">
          <a:xfrm>
            <a:off x="6305551" y="2514603"/>
            <a:ext cx="265112" cy="2811463"/>
          </a:xfrm>
          <a:prstGeom prst="leftBrace">
            <a:avLst>
              <a:gd name="adj1" fmla="val 88373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6" tIns="45718" rIns="91436" bIns="45718" anchor="ctr"/>
          <a:lstStyle/>
          <a:p>
            <a:endParaRPr lang="en-US"/>
          </a:p>
        </p:txBody>
      </p:sp>
      <p:sp>
        <p:nvSpPr>
          <p:cNvPr id="22" name="Text Box 46"/>
          <p:cNvSpPr txBox="1">
            <a:spLocks noChangeArrowheads="1"/>
          </p:cNvSpPr>
          <p:nvPr/>
        </p:nvSpPr>
        <p:spPr bwMode="auto">
          <a:xfrm>
            <a:off x="5235576" y="3725865"/>
            <a:ext cx="1265237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6" tIns="45718" rIns="91436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m tiers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B2F85BF-DDC8-4890-B668-4EF6E7CB82C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4789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 animBg="1"/>
      <p:bldP spid="12" grpId="0"/>
      <p:bldP spid="13" grpId="0"/>
      <p:bldP spid="14" grpId="0"/>
      <p:bldP spid="15" grpId="0"/>
      <p:bldP spid="16" grpId="0"/>
      <p:bldP spid="17" grpId="0" animBg="1"/>
      <p:bldP spid="18" grpId="0" animBg="1"/>
      <p:bldP spid="21" grpId="0" animBg="1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47"/>
          <p:cNvSpPr>
            <a:spLocks/>
          </p:cNvSpPr>
          <p:nvPr/>
        </p:nvSpPr>
        <p:spPr bwMode="auto">
          <a:xfrm>
            <a:off x="7348535" y="2003423"/>
            <a:ext cx="1906588" cy="2554288"/>
          </a:xfrm>
          <a:custGeom>
            <a:avLst/>
            <a:gdLst>
              <a:gd name="T0" fmla="*/ 0 w 1201"/>
              <a:gd name="T1" fmla="*/ 2147483647 h 1609"/>
              <a:gd name="T2" fmla="*/ 2147483647 w 1201"/>
              <a:gd name="T3" fmla="*/ 2147483647 h 1609"/>
              <a:gd name="T4" fmla="*/ 2147483647 w 1201"/>
              <a:gd name="T5" fmla="*/ 2147483647 h 1609"/>
              <a:gd name="T6" fmla="*/ 2147483647 w 1201"/>
              <a:gd name="T7" fmla="*/ 0 h 1609"/>
              <a:gd name="T8" fmla="*/ 0 w 1201"/>
              <a:gd name="T9" fmla="*/ 2147483647 h 160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1"/>
              <a:gd name="T16" fmla="*/ 0 h 1609"/>
              <a:gd name="T17" fmla="*/ 1201 w 1201"/>
              <a:gd name="T18" fmla="*/ 1609 h 1609"/>
              <a:gd name="connsiteX0" fmla="*/ 0 w 10000"/>
              <a:gd name="connsiteY0" fmla="*/ 10000 h 10000"/>
              <a:gd name="connsiteX1" fmla="*/ 10000 w 10000"/>
              <a:gd name="connsiteY1" fmla="*/ 9975 h 10000"/>
              <a:gd name="connsiteX2" fmla="*/ 9018 w 10000"/>
              <a:gd name="connsiteY2" fmla="*/ 4388 h 10000"/>
              <a:gd name="connsiteX3" fmla="*/ 7619 w 10000"/>
              <a:gd name="connsiteY3" fmla="*/ 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10000" y="9975"/>
                </a:lnTo>
                <a:cubicBezTo>
                  <a:pt x="9806" y="8135"/>
                  <a:pt x="9212" y="6228"/>
                  <a:pt x="9018" y="4388"/>
                </a:cubicBezTo>
                <a:lnTo>
                  <a:pt x="7619" y="0"/>
                </a:lnTo>
                <a:lnTo>
                  <a:pt x="0" y="1000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Depth-First Search (DFS) Properties</a:t>
            </a:r>
          </a:p>
        </p:txBody>
      </p:sp>
      <p:grpSp>
        <p:nvGrpSpPr>
          <p:cNvPr id="2" name="Group 27"/>
          <p:cNvGrpSpPr>
            <a:grpSpLocks/>
          </p:cNvGrpSpPr>
          <p:nvPr/>
        </p:nvGrpSpPr>
        <p:grpSpPr bwMode="auto">
          <a:xfrm>
            <a:off x="6019800" y="1752601"/>
            <a:ext cx="5867400" cy="2900363"/>
            <a:chOff x="1328738" y="2012950"/>
            <a:chExt cx="5867400" cy="2900363"/>
          </a:xfrm>
        </p:grpSpPr>
        <p:sp>
          <p:nvSpPr>
            <p:cNvPr id="23585" name="Freeform 30"/>
            <p:cNvSpPr>
              <a:spLocks/>
            </p:cNvSpPr>
            <p:nvPr/>
          </p:nvSpPr>
          <p:spPr bwMode="auto">
            <a:xfrm>
              <a:off x="2655888" y="2262188"/>
              <a:ext cx="2927350" cy="2554287"/>
            </a:xfrm>
            <a:custGeom>
              <a:avLst/>
              <a:gdLst>
                <a:gd name="T0" fmla="*/ 0 w 1844"/>
                <a:gd name="T1" fmla="*/ 2147483647 h 1609"/>
                <a:gd name="T2" fmla="*/ 2147483647 w 1844"/>
                <a:gd name="T3" fmla="*/ 2147483647 h 1609"/>
                <a:gd name="T4" fmla="*/ 2147483647 w 1844"/>
                <a:gd name="T5" fmla="*/ 0 h 1609"/>
                <a:gd name="T6" fmla="*/ 0 w 1844"/>
                <a:gd name="T7" fmla="*/ 2147483647 h 160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44"/>
                <a:gd name="T13" fmla="*/ 0 h 1609"/>
                <a:gd name="T14" fmla="*/ 1844 w 1844"/>
                <a:gd name="T15" fmla="*/ 1609 h 160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44" h="1609">
                  <a:moveTo>
                    <a:pt x="0" y="1609"/>
                  </a:moveTo>
                  <a:lnTo>
                    <a:pt x="1844" y="1609"/>
                  </a:lnTo>
                  <a:lnTo>
                    <a:pt x="915" y="0"/>
                  </a:lnTo>
                  <a:lnTo>
                    <a:pt x="0" y="1609"/>
                  </a:lnTo>
                  <a:close/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586" name="Oval 31"/>
            <p:cNvSpPr>
              <a:spLocks noChangeArrowheads="1"/>
            </p:cNvSpPr>
            <p:nvPr/>
          </p:nvSpPr>
          <p:spPr bwMode="auto">
            <a:xfrm>
              <a:off x="4010025" y="2192338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587" name="Oval 32"/>
            <p:cNvSpPr>
              <a:spLocks noChangeArrowheads="1"/>
            </p:cNvSpPr>
            <p:nvPr/>
          </p:nvSpPr>
          <p:spPr bwMode="auto">
            <a:xfrm>
              <a:off x="3778250" y="2617788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588" name="Oval 33"/>
            <p:cNvSpPr>
              <a:spLocks noChangeArrowheads="1"/>
            </p:cNvSpPr>
            <p:nvPr/>
          </p:nvSpPr>
          <p:spPr bwMode="auto">
            <a:xfrm>
              <a:off x="4254500" y="2608263"/>
              <a:ext cx="179388" cy="179387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589" name="Text Box 34"/>
            <p:cNvSpPr txBox="1">
              <a:spLocks noChangeArrowheads="1"/>
            </p:cNvSpPr>
            <p:nvPr/>
          </p:nvSpPr>
          <p:spPr bwMode="auto">
            <a:xfrm>
              <a:off x="3908425" y="2468563"/>
              <a:ext cx="274639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…</a:t>
              </a:r>
            </a:p>
          </p:txBody>
        </p:sp>
        <p:sp>
          <p:nvSpPr>
            <p:cNvPr id="23590" name="Freeform 35"/>
            <p:cNvSpPr>
              <a:spLocks/>
            </p:cNvSpPr>
            <p:nvPr/>
          </p:nvSpPr>
          <p:spPr bwMode="auto">
            <a:xfrm>
              <a:off x="3890963" y="2422525"/>
              <a:ext cx="444500" cy="88900"/>
            </a:xfrm>
            <a:custGeom>
              <a:avLst/>
              <a:gdLst>
                <a:gd name="T0" fmla="*/ 0 w 280"/>
                <a:gd name="T1" fmla="*/ 2147483647 h 56"/>
                <a:gd name="T2" fmla="*/ 2147483647 w 280"/>
                <a:gd name="T3" fmla="*/ 2147483647 h 56"/>
                <a:gd name="T4" fmla="*/ 2147483647 w 280"/>
                <a:gd name="T5" fmla="*/ 0 h 56"/>
                <a:gd name="T6" fmla="*/ 0 60000 65536"/>
                <a:gd name="T7" fmla="*/ 0 60000 65536"/>
                <a:gd name="T8" fmla="*/ 0 60000 65536"/>
                <a:gd name="T9" fmla="*/ 0 w 280"/>
                <a:gd name="T10" fmla="*/ 0 h 56"/>
                <a:gd name="T11" fmla="*/ 280 w 280"/>
                <a:gd name="T12" fmla="*/ 56 h 5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80" h="56">
                  <a:moveTo>
                    <a:pt x="0" y="11"/>
                  </a:moveTo>
                  <a:cubicBezTo>
                    <a:pt x="52" y="33"/>
                    <a:pt x="104" y="56"/>
                    <a:pt x="151" y="54"/>
                  </a:cubicBezTo>
                  <a:cubicBezTo>
                    <a:pt x="198" y="52"/>
                    <a:pt x="239" y="26"/>
                    <a:pt x="280" y="0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 type="triangle" w="sm" len="sm"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591" name="Text Box 36"/>
            <p:cNvSpPr txBox="1">
              <a:spLocks noChangeArrowheads="1"/>
            </p:cNvSpPr>
            <p:nvPr/>
          </p:nvSpPr>
          <p:spPr bwMode="auto">
            <a:xfrm>
              <a:off x="4292599" y="2220913"/>
              <a:ext cx="298451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b</a:t>
              </a:r>
            </a:p>
          </p:txBody>
        </p:sp>
        <p:sp>
          <p:nvSpPr>
            <p:cNvPr id="23592" name="Text Box 37"/>
            <p:cNvSpPr txBox="1">
              <a:spLocks noChangeArrowheads="1"/>
            </p:cNvSpPr>
            <p:nvPr/>
          </p:nvSpPr>
          <p:spPr bwMode="auto">
            <a:xfrm>
              <a:off x="5719763" y="2073275"/>
              <a:ext cx="1119187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1 node</a:t>
              </a:r>
            </a:p>
          </p:txBody>
        </p:sp>
        <p:sp>
          <p:nvSpPr>
            <p:cNvPr id="23593" name="Text Box 38"/>
            <p:cNvSpPr txBox="1">
              <a:spLocks noChangeArrowheads="1"/>
            </p:cNvSpPr>
            <p:nvPr/>
          </p:nvSpPr>
          <p:spPr bwMode="auto">
            <a:xfrm>
              <a:off x="5721350" y="2427287"/>
              <a:ext cx="11191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b nodes</a:t>
              </a:r>
            </a:p>
          </p:txBody>
        </p:sp>
        <p:sp>
          <p:nvSpPr>
            <p:cNvPr id="23594" name="Text Box 39"/>
            <p:cNvSpPr txBox="1">
              <a:spLocks noChangeArrowheads="1"/>
            </p:cNvSpPr>
            <p:nvPr/>
          </p:nvSpPr>
          <p:spPr bwMode="auto">
            <a:xfrm>
              <a:off x="5721350" y="2838450"/>
              <a:ext cx="1119188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b</a:t>
              </a:r>
              <a:r>
                <a:rPr lang="en-US" baseline="30000"/>
                <a:t>2</a:t>
              </a:r>
              <a:r>
                <a:rPr lang="en-US"/>
                <a:t> nodes</a:t>
              </a:r>
            </a:p>
          </p:txBody>
        </p:sp>
        <p:sp>
          <p:nvSpPr>
            <p:cNvPr id="23595" name="Text Box 40"/>
            <p:cNvSpPr txBox="1">
              <a:spLocks noChangeArrowheads="1"/>
            </p:cNvSpPr>
            <p:nvPr/>
          </p:nvSpPr>
          <p:spPr bwMode="auto">
            <a:xfrm>
              <a:off x="5735638" y="4464050"/>
              <a:ext cx="1460500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/>
                <a:t>b</a:t>
              </a:r>
              <a:r>
                <a:rPr lang="en-US" baseline="30000"/>
                <a:t>m</a:t>
              </a:r>
              <a:r>
                <a:rPr lang="en-US"/>
                <a:t> nodes</a:t>
              </a:r>
            </a:p>
          </p:txBody>
        </p:sp>
        <p:sp>
          <p:nvSpPr>
            <p:cNvPr id="23596" name="Oval 41"/>
            <p:cNvSpPr>
              <a:spLocks noChangeArrowheads="1"/>
            </p:cNvSpPr>
            <p:nvPr/>
          </p:nvSpPr>
          <p:spPr bwMode="auto">
            <a:xfrm>
              <a:off x="4502151" y="4733925"/>
              <a:ext cx="179387" cy="179388"/>
            </a:xfrm>
            <a:prstGeom prst="ellipse">
              <a:avLst/>
            </a:prstGeom>
            <a:solidFill>
              <a:srgbClr val="FF9999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600" name="AutoShape 45"/>
            <p:cNvSpPr>
              <a:spLocks/>
            </p:cNvSpPr>
            <p:nvPr/>
          </p:nvSpPr>
          <p:spPr bwMode="auto">
            <a:xfrm>
              <a:off x="2224088" y="2012950"/>
              <a:ext cx="265112" cy="2811463"/>
            </a:xfrm>
            <a:prstGeom prst="leftBrace">
              <a:avLst>
                <a:gd name="adj1" fmla="val 88373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3601" name="Text Box 46"/>
            <p:cNvSpPr txBox="1">
              <a:spLocks noChangeArrowheads="1"/>
            </p:cNvSpPr>
            <p:nvPr/>
          </p:nvSpPr>
          <p:spPr bwMode="auto">
            <a:xfrm>
              <a:off x="1328738" y="3224213"/>
              <a:ext cx="1265237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dirty="0"/>
                <a:t>m tiers</a:t>
              </a:r>
            </a:p>
          </p:txBody>
        </p:sp>
      </p:grpSp>
      <p:sp>
        <p:nvSpPr>
          <p:cNvPr id="30" name="Content Placeholder 29"/>
          <p:cNvSpPr>
            <a:spLocks noGrp="1"/>
          </p:cNvSpPr>
          <p:nvPr>
            <p:ph idx="1"/>
          </p:nvPr>
        </p:nvSpPr>
        <p:spPr>
          <a:xfrm>
            <a:off x="254000" y="1366836"/>
            <a:ext cx="5461000" cy="4729164"/>
          </a:xfrm>
        </p:spPr>
        <p:txBody>
          <a:bodyPr/>
          <a:lstStyle/>
          <a:p>
            <a:r>
              <a:rPr lang="en-US" sz="2400" dirty="0"/>
              <a:t>What nodes DFS expand?</a:t>
            </a:r>
          </a:p>
          <a:p>
            <a:pPr lvl="1"/>
            <a:r>
              <a:rPr lang="en-US" sz="2000" dirty="0"/>
              <a:t>Some left prefix of the tree.</a:t>
            </a:r>
          </a:p>
          <a:p>
            <a:pPr lvl="1"/>
            <a:r>
              <a:rPr lang="en-US" sz="2000" dirty="0"/>
              <a:t>Could process the whole tree!</a:t>
            </a:r>
          </a:p>
          <a:p>
            <a:pPr lvl="1"/>
            <a:r>
              <a:rPr lang="en-US" sz="2000" dirty="0"/>
              <a:t>If m is finite, takes time O(</a:t>
            </a:r>
            <a:r>
              <a:rPr lang="en-US" sz="2000" dirty="0" err="1"/>
              <a:t>b</a:t>
            </a:r>
            <a:r>
              <a:rPr lang="en-US" sz="2000" baseline="30000" dirty="0" err="1"/>
              <a:t>m</a:t>
            </a:r>
            <a:r>
              <a:rPr lang="en-US" sz="2000" dirty="0"/>
              <a:t>)</a:t>
            </a:r>
          </a:p>
          <a:p>
            <a:pPr lvl="3"/>
            <a:endParaRPr lang="en-US" sz="1200" dirty="0"/>
          </a:p>
          <a:p>
            <a:r>
              <a:rPr lang="en-US" sz="2400" dirty="0"/>
              <a:t>How much space does the fringe take?</a:t>
            </a:r>
          </a:p>
          <a:p>
            <a:pPr lvl="1"/>
            <a:r>
              <a:rPr lang="en-US" sz="2000" dirty="0"/>
              <a:t>Only has siblings on path to root, so O(</a:t>
            </a:r>
            <a:r>
              <a:rPr lang="en-US" sz="2000" dirty="0" err="1"/>
              <a:t>bm</a:t>
            </a:r>
            <a:r>
              <a:rPr lang="en-US" sz="2000" dirty="0"/>
              <a:t>)</a:t>
            </a:r>
          </a:p>
          <a:p>
            <a:pPr lvl="3"/>
            <a:endParaRPr lang="en-US" sz="1200" dirty="0"/>
          </a:p>
          <a:p>
            <a:r>
              <a:rPr lang="en-US" sz="2400" dirty="0"/>
              <a:t>Is it complete?</a:t>
            </a:r>
          </a:p>
          <a:p>
            <a:pPr lvl="1"/>
            <a:r>
              <a:rPr lang="en-US" sz="2000" dirty="0"/>
              <a:t>m could be infinite, so only if we prevent cycles (more later)</a:t>
            </a:r>
          </a:p>
          <a:p>
            <a:pPr lvl="3"/>
            <a:endParaRPr lang="en-US" sz="1200" dirty="0"/>
          </a:p>
          <a:p>
            <a:r>
              <a:rPr lang="en-US" sz="2400" dirty="0"/>
              <a:t>Is it optimal?</a:t>
            </a:r>
          </a:p>
          <a:p>
            <a:pPr lvl="1"/>
            <a:r>
              <a:rPr lang="en-US" sz="2000" dirty="0"/>
              <a:t>No, it finds the “leftmost” solution, regardless of depth or cost</a:t>
            </a:r>
          </a:p>
          <a:p>
            <a:pPr lvl="1"/>
            <a:endParaRPr lang="en-US" sz="2000" dirty="0"/>
          </a:p>
        </p:txBody>
      </p:sp>
      <p:sp>
        <p:nvSpPr>
          <p:cNvPr id="31" name="Freeform 47"/>
          <p:cNvSpPr>
            <a:spLocks/>
          </p:cNvSpPr>
          <p:nvPr/>
        </p:nvSpPr>
        <p:spPr bwMode="auto">
          <a:xfrm>
            <a:off x="7389813" y="2057317"/>
            <a:ext cx="1373163" cy="2478171"/>
          </a:xfrm>
          <a:custGeom>
            <a:avLst/>
            <a:gdLst>
              <a:gd name="T0" fmla="*/ 0 w 1201"/>
              <a:gd name="T1" fmla="*/ 2147483647 h 1609"/>
              <a:gd name="T2" fmla="*/ 2147483647 w 1201"/>
              <a:gd name="T3" fmla="*/ 2147483647 h 1609"/>
              <a:gd name="T4" fmla="*/ 2147483647 w 1201"/>
              <a:gd name="T5" fmla="*/ 2147483647 h 1609"/>
              <a:gd name="T6" fmla="*/ 2147483647 w 1201"/>
              <a:gd name="T7" fmla="*/ 0 h 1609"/>
              <a:gd name="T8" fmla="*/ 0 w 1201"/>
              <a:gd name="T9" fmla="*/ 2147483647 h 160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1"/>
              <a:gd name="T16" fmla="*/ 0 h 1609"/>
              <a:gd name="T17" fmla="*/ 1201 w 1201"/>
              <a:gd name="T18" fmla="*/ 1609 h 1609"/>
              <a:gd name="connsiteX0" fmla="*/ 0 w 11997"/>
              <a:gd name="connsiteY0" fmla="*/ 9702 h 9702"/>
              <a:gd name="connsiteX1" fmla="*/ 10000 w 11997"/>
              <a:gd name="connsiteY1" fmla="*/ 9677 h 9702"/>
              <a:gd name="connsiteX2" fmla="*/ 9417 w 11997"/>
              <a:gd name="connsiteY2" fmla="*/ 4158 h 9702"/>
              <a:gd name="connsiteX3" fmla="*/ 11997 w 11997"/>
              <a:gd name="connsiteY3" fmla="*/ 0 h 9702"/>
              <a:gd name="connsiteX4" fmla="*/ 0 w 11997"/>
              <a:gd name="connsiteY4" fmla="*/ 9702 h 9702"/>
              <a:gd name="connsiteX0" fmla="*/ 0 w 10000"/>
              <a:gd name="connsiteY0" fmla="*/ 10000 h 10000"/>
              <a:gd name="connsiteX1" fmla="*/ 8335 w 10000"/>
              <a:gd name="connsiteY1" fmla="*/ 9974 h 10000"/>
              <a:gd name="connsiteX2" fmla="*/ 8890 w 10000"/>
              <a:gd name="connsiteY2" fmla="*/ 4305 h 10000"/>
              <a:gd name="connsiteX3" fmla="*/ 10000 w 10000"/>
              <a:gd name="connsiteY3" fmla="*/ 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8335" y="9974"/>
                </a:lnTo>
                <a:cubicBezTo>
                  <a:pt x="8174" y="8078"/>
                  <a:pt x="9052" y="6201"/>
                  <a:pt x="8890" y="4305"/>
                </a:cubicBezTo>
                <a:lnTo>
                  <a:pt x="10000" y="0"/>
                </a:lnTo>
                <a:lnTo>
                  <a:pt x="0" y="1000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32" name="Freeform 47"/>
          <p:cNvSpPr>
            <a:spLocks/>
          </p:cNvSpPr>
          <p:nvPr/>
        </p:nvSpPr>
        <p:spPr bwMode="auto">
          <a:xfrm>
            <a:off x="7389840" y="2057403"/>
            <a:ext cx="1373179" cy="2514599"/>
          </a:xfrm>
          <a:custGeom>
            <a:avLst/>
            <a:gdLst>
              <a:gd name="T0" fmla="*/ 0 w 1201"/>
              <a:gd name="T1" fmla="*/ 2147483647 h 1609"/>
              <a:gd name="T2" fmla="*/ 2147483647 w 1201"/>
              <a:gd name="T3" fmla="*/ 2147483647 h 1609"/>
              <a:gd name="T4" fmla="*/ 2147483647 w 1201"/>
              <a:gd name="T5" fmla="*/ 2147483647 h 1609"/>
              <a:gd name="T6" fmla="*/ 2147483647 w 1201"/>
              <a:gd name="T7" fmla="*/ 0 h 1609"/>
              <a:gd name="T8" fmla="*/ 0 w 1201"/>
              <a:gd name="T9" fmla="*/ 2147483647 h 160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201"/>
              <a:gd name="T16" fmla="*/ 0 h 1609"/>
              <a:gd name="T17" fmla="*/ 1201 w 1201"/>
              <a:gd name="T18" fmla="*/ 1609 h 1609"/>
              <a:gd name="connsiteX0" fmla="*/ 0 w 11997"/>
              <a:gd name="connsiteY0" fmla="*/ 9702 h 9702"/>
              <a:gd name="connsiteX1" fmla="*/ 10000 w 11997"/>
              <a:gd name="connsiteY1" fmla="*/ 9677 h 9702"/>
              <a:gd name="connsiteX2" fmla="*/ 9417 w 11997"/>
              <a:gd name="connsiteY2" fmla="*/ 4158 h 9702"/>
              <a:gd name="connsiteX3" fmla="*/ 11997 w 11997"/>
              <a:gd name="connsiteY3" fmla="*/ 0 h 9702"/>
              <a:gd name="connsiteX4" fmla="*/ 0 w 11997"/>
              <a:gd name="connsiteY4" fmla="*/ 9702 h 9702"/>
              <a:gd name="connsiteX0" fmla="*/ 0 w 10000"/>
              <a:gd name="connsiteY0" fmla="*/ 10000 h 10000"/>
              <a:gd name="connsiteX1" fmla="*/ 8335 w 10000"/>
              <a:gd name="connsiteY1" fmla="*/ 9974 h 10000"/>
              <a:gd name="connsiteX2" fmla="*/ 8890 w 10000"/>
              <a:gd name="connsiteY2" fmla="*/ 4305 h 10000"/>
              <a:gd name="connsiteX3" fmla="*/ 10000 w 10000"/>
              <a:gd name="connsiteY3" fmla="*/ 0 h 10000"/>
              <a:gd name="connsiteX4" fmla="*/ 0 w 10000"/>
              <a:gd name="connsiteY4" fmla="*/ 10000 h 10000"/>
              <a:gd name="connsiteX0" fmla="*/ 0 w 16352"/>
              <a:gd name="connsiteY0" fmla="*/ 10000 h 10000"/>
              <a:gd name="connsiteX1" fmla="*/ 8335 w 16352"/>
              <a:gd name="connsiteY1" fmla="*/ 9974 h 10000"/>
              <a:gd name="connsiteX2" fmla="*/ 8890 w 16352"/>
              <a:gd name="connsiteY2" fmla="*/ 4305 h 10000"/>
              <a:gd name="connsiteX3" fmla="*/ 16352 w 16352"/>
              <a:gd name="connsiteY3" fmla="*/ 0 h 10000"/>
              <a:gd name="connsiteX4" fmla="*/ 0 w 16352"/>
              <a:gd name="connsiteY4" fmla="*/ 10000 h 10000"/>
              <a:gd name="connsiteX0" fmla="*/ 0 w 16352"/>
              <a:gd name="connsiteY0" fmla="*/ 10000 h 10000"/>
              <a:gd name="connsiteX1" fmla="*/ 8335 w 16352"/>
              <a:gd name="connsiteY1" fmla="*/ 9974 h 10000"/>
              <a:gd name="connsiteX2" fmla="*/ 10907 w 16352"/>
              <a:gd name="connsiteY2" fmla="*/ 4612 h 10000"/>
              <a:gd name="connsiteX3" fmla="*/ 16352 w 16352"/>
              <a:gd name="connsiteY3" fmla="*/ 0 h 10000"/>
              <a:gd name="connsiteX4" fmla="*/ 0 w 16352"/>
              <a:gd name="connsiteY4" fmla="*/ 10000 h 10000"/>
              <a:gd name="connsiteX0" fmla="*/ 0 w 16352"/>
              <a:gd name="connsiteY0" fmla="*/ 10000 h 10000"/>
              <a:gd name="connsiteX1" fmla="*/ 8335 w 16352"/>
              <a:gd name="connsiteY1" fmla="*/ 9974 h 10000"/>
              <a:gd name="connsiteX2" fmla="*/ 10907 w 16352"/>
              <a:gd name="connsiteY2" fmla="*/ 4612 h 10000"/>
              <a:gd name="connsiteX3" fmla="*/ 16352 w 16352"/>
              <a:gd name="connsiteY3" fmla="*/ 0 h 10000"/>
              <a:gd name="connsiteX4" fmla="*/ 0 w 16352"/>
              <a:gd name="connsiteY4" fmla="*/ 10000 h 10000"/>
              <a:gd name="connsiteX0" fmla="*/ 0 w 16352"/>
              <a:gd name="connsiteY0" fmla="*/ 10000 h 10147"/>
              <a:gd name="connsiteX1" fmla="*/ 6370 w 16352"/>
              <a:gd name="connsiteY1" fmla="*/ 10147 h 10147"/>
              <a:gd name="connsiteX2" fmla="*/ 10907 w 16352"/>
              <a:gd name="connsiteY2" fmla="*/ 4612 h 10147"/>
              <a:gd name="connsiteX3" fmla="*/ 16352 w 16352"/>
              <a:gd name="connsiteY3" fmla="*/ 0 h 10147"/>
              <a:gd name="connsiteX4" fmla="*/ 0 w 16352"/>
              <a:gd name="connsiteY4" fmla="*/ 10000 h 10147"/>
              <a:gd name="connsiteX0" fmla="*/ 0 w 16352"/>
              <a:gd name="connsiteY0" fmla="*/ 10000 h 10147"/>
              <a:gd name="connsiteX1" fmla="*/ 6370 w 16352"/>
              <a:gd name="connsiteY1" fmla="*/ 10147 h 10147"/>
              <a:gd name="connsiteX2" fmla="*/ 10907 w 16352"/>
              <a:gd name="connsiteY2" fmla="*/ 4612 h 10147"/>
              <a:gd name="connsiteX3" fmla="*/ 16352 w 16352"/>
              <a:gd name="connsiteY3" fmla="*/ 0 h 10147"/>
              <a:gd name="connsiteX4" fmla="*/ 0 w 16352"/>
              <a:gd name="connsiteY4" fmla="*/ 10000 h 10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2" h="10147">
                <a:moveTo>
                  <a:pt x="0" y="10000"/>
                </a:moveTo>
                <a:lnTo>
                  <a:pt x="6370" y="10147"/>
                </a:lnTo>
                <a:cubicBezTo>
                  <a:pt x="6209" y="8251"/>
                  <a:pt x="8940" y="7679"/>
                  <a:pt x="10907" y="4612"/>
                </a:cubicBezTo>
                <a:lnTo>
                  <a:pt x="16352" y="0"/>
                </a:lnTo>
                <a:lnTo>
                  <a:pt x="0" y="1000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33" name="Oval 41"/>
          <p:cNvSpPr>
            <a:spLocks noChangeArrowheads="1"/>
          </p:cNvSpPr>
          <p:nvPr/>
        </p:nvSpPr>
        <p:spPr bwMode="auto">
          <a:xfrm>
            <a:off x="9421813" y="3429002"/>
            <a:ext cx="179387" cy="179388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6" tIns="45718" rIns="91436" bIns="45718" anchor="ctr"/>
          <a:lstStyle/>
          <a:p>
            <a:endParaRPr lang="en-US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0C49DAA6-9587-4096-845A-2D6A91EF830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631"/>
    </mc:Choice>
    <mc:Fallback>
      <p:transition spd="slow" advTm="125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9" grpId="0" animBg="1"/>
      <p:bldP spid="31" grpId="0" animBg="1"/>
      <p:bldP spid="31" grpId="1" animBg="1"/>
      <p:bldP spid="32" grpId="0" animBg="1"/>
      <p:bldP spid="32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Breadth-First Search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33600" y="457200"/>
            <a:ext cx="7802880" cy="5852160"/>
          </a:xfrm>
          <a:prstGeom prst="rect">
            <a:avLst/>
          </a:prstGeom>
          <a:noFill/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3936F57-A857-4906-8A8F-F15BA29C0B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8"/>
    </mc:Choice>
    <mc:Fallback>
      <p:transition spd="slow" advTm="44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Breadth-First Search</a:t>
            </a:r>
          </a:p>
        </p:txBody>
      </p:sp>
      <p:grpSp>
        <p:nvGrpSpPr>
          <p:cNvPr id="20483" name="Group 3"/>
          <p:cNvGrpSpPr>
            <a:grpSpLocks/>
          </p:cNvGrpSpPr>
          <p:nvPr/>
        </p:nvGrpSpPr>
        <p:grpSpPr bwMode="auto">
          <a:xfrm>
            <a:off x="3219447" y="3498853"/>
            <a:ext cx="5486400" cy="3355591"/>
            <a:chOff x="48" y="2332"/>
            <a:chExt cx="3456" cy="2406"/>
          </a:xfrm>
        </p:grpSpPr>
        <p:sp>
          <p:nvSpPr>
            <p:cNvPr id="20539" name="Text Box 4"/>
            <p:cNvSpPr txBox="1">
              <a:spLocks noChangeArrowheads="1"/>
            </p:cNvSpPr>
            <p:nvPr/>
          </p:nvSpPr>
          <p:spPr bwMode="auto">
            <a:xfrm>
              <a:off x="1728" y="2332"/>
              <a:ext cx="624" cy="2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600" dirty="0"/>
                <a:t>S</a:t>
              </a:r>
            </a:p>
          </p:txBody>
        </p:sp>
        <p:sp>
          <p:nvSpPr>
            <p:cNvPr id="20540" name="Text Box 5"/>
            <p:cNvSpPr txBox="1">
              <a:spLocks noChangeArrowheads="1"/>
            </p:cNvSpPr>
            <p:nvPr/>
          </p:nvSpPr>
          <p:spPr bwMode="auto">
            <a:xfrm>
              <a:off x="48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20541" name="Text Box 6"/>
            <p:cNvSpPr txBox="1">
              <a:spLocks noChangeArrowheads="1"/>
            </p:cNvSpPr>
            <p:nvPr/>
          </p:nvSpPr>
          <p:spPr bwMode="auto">
            <a:xfrm>
              <a:off x="48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b</a:t>
              </a:r>
            </a:p>
          </p:txBody>
        </p:sp>
        <p:sp>
          <p:nvSpPr>
            <p:cNvPr id="20542" name="Text Box 7"/>
            <p:cNvSpPr txBox="1">
              <a:spLocks noChangeArrowheads="1"/>
            </p:cNvSpPr>
            <p:nvPr/>
          </p:nvSpPr>
          <p:spPr bwMode="auto">
            <a:xfrm>
              <a:off x="384" y="2688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d</a:t>
              </a:r>
            </a:p>
          </p:txBody>
        </p:sp>
        <p:sp>
          <p:nvSpPr>
            <p:cNvPr id="20543" name="Text Box 8"/>
            <p:cNvSpPr txBox="1">
              <a:spLocks noChangeArrowheads="1"/>
            </p:cNvSpPr>
            <p:nvPr/>
          </p:nvSpPr>
          <p:spPr bwMode="auto">
            <a:xfrm>
              <a:off x="3264" y="2640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p</a:t>
              </a:r>
            </a:p>
          </p:txBody>
        </p:sp>
        <p:sp>
          <p:nvSpPr>
            <p:cNvPr id="20544" name="Text Box 9"/>
            <p:cNvSpPr txBox="1">
              <a:spLocks noChangeArrowheads="1"/>
            </p:cNvSpPr>
            <p:nvPr/>
          </p:nvSpPr>
          <p:spPr bwMode="auto">
            <a:xfrm>
              <a:off x="480" y="3417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a</a:t>
              </a:r>
            </a:p>
          </p:txBody>
        </p:sp>
        <p:sp>
          <p:nvSpPr>
            <p:cNvPr id="20545" name="Text Box 10"/>
            <p:cNvSpPr txBox="1">
              <a:spLocks noChangeArrowheads="1"/>
            </p:cNvSpPr>
            <p:nvPr/>
          </p:nvSpPr>
          <p:spPr bwMode="auto">
            <a:xfrm>
              <a:off x="480" y="3033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c</a:t>
              </a:r>
            </a:p>
          </p:txBody>
        </p:sp>
        <p:cxnSp>
          <p:nvCxnSpPr>
            <p:cNvPr id="20546" name="AutoShape 11"/>
            <p:cNvCxnSpPr>
              <a:cxnSpLocks noChangeShapeType="1"/>
              <a:stCxn id="20542" idx="2"/>
              <a:endCxn id="20541" idx="0"/>
            </p:cNvCxnSpPr>
            <p:nvPr/>
          </p:nvCxnSpPr>
          <p:spPr bwMode="auto">
            <a:xfrm flipH="1">
              <a:off x="168" y="2953"/>
              <a:ext cx="33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47" name="AutoShape 12"/>
            <p:cNvCxnSpPr>
              <a:cxnSpLocks noChangeShapeType="1"/>
              <a:stCxn id="20542" idx="2"/>
              <a:endCxn id="20545" idx="0"/>
            </p:cNvCxnSpPr>
            <p:nvPr/>
          </p:nvCxnSpPr>
          <p:spPr bwMode="auto">
            <a:xfrm>
              <a:off x="504" y="2953"/>
              <a:ext cx="96" cy="8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48" name="AutoShape 13"/>
            <p:cNvCxnSpPr>
              <a:cxnSpLocks noChangeShapeType="1"/>
              <a:stCxn id="20541" idx="2"/>
              <a:endCxn id="20540" idx="0"/>
            </p:cNvCxnSpPr>
            <p:nvPr/>
          </p:nvCxnSpPr>
          <p:spPr bwMode="auto">
            <a:xfrm>
              <a:off x="168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49" name="AutoShape 14"/>
            <p:cNvCxnSpPr>
              <a:cxnSpLocks noChangeShapeType="1"/>
              <a:stCxn id="20545" idx="2"/>
              <a:endCxn id="20544" idx="0"/>
            </p:cNvCxnSpPr>
            <p:nvPr/>
          </p:nvCxnSpPr>
          <p:spPr bwMode="auto">
            <a:xfrm>
              <a:off x="600" y="3298"/>
              <a:ext cx="0" cy="11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20550" name="Group 15"/>
            <p:cNvGrpSpPr>
              <a:grpSpLocks/>
            </p:cNvGrpSpPr>
            <p:nvPr/>
          </p:nvGrpSpPr>
          <p:grpSpPr bwMode="auto">
            <a:xfrm>
              <a:off x="1776" y="2640"/>
              <a:ext cx="1104" cy="1714"/>
              <a:chOff x="1152" y="2640"/>
              <a:chExt cx="1104" cy="1714"/>
            </a:xfrm>
          </p:grpSpPr>
          <p:sp>
            <p:nvSpPr>
              <p:cNvPr id="20577" name="Text Box 16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20578" name="Text Box 17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20579" name="Text Box 18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20580" name="Text Box 19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20581" name="Text Box 20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20582" name="Text Box 21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0583" name="Text Box 22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0584" name="Text Box 23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20585" name="Text Box 24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dirty="0"/>
                  <a:t>G</a:t>
                </a:r>
              </a:p>
            </p:txBody>
          </p:sp>
          <p:sp>
            <p:nvSpPr>
              <p:cNvPr id="20586" name="Text Box 25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20587" name="AutoShape 26"/>
              <p:cNvCxnSpPr>
                <a:cxnSpLocks noChangeShapeType="1"/>
                <a:stCxn id="20577" idx="2"/>
                <a:endCxn id="20579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88" name="AutoShape 27"/>
              <p:cNvCxnSpPr>
                <a:cxnSpLocks noChangeShapeType="1"/>
                <a:stCxn id="20577" idx="2"/>
                <a:endCxn id="20581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89" name="AutoShape 28"/>
              <p:cNvCxnSpPr>
                <a:cxnSpLocks noChangeShapeType="1"/>
                <a:stCxn id="20579" idx="2"/>
                <a:endCxn id="20578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0" name="AutoShape 29"/>
              <p:cNvCxnSpPr>
                <a:cxnSpLocks noChangeShapeType="1"/>
                <a:stCxn id="20579" idx="2"/>
                <a:endCxn id="20582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1" name="AutoShape 30"/>
              <p:cNvCxnSpPr>
                <a:cxnSpLocks noChangeShapeType="1"/>
                <a:stCxn id="20581" idx="2"/>
                <a:endCxn id="20580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2" name="AutoShape 31"/>
              <p:cNvCxnSpPr>
                <a:cxnSpLocks noChangeShapeType="1"/>
                <a:stCxn id="20578" idx="2"/>
                <a:endCxn id="20583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3" name="AutoShape 32"/>
              <p:cNvCxnSpPr>
                <a:cxnSpLocks noChangeShapeType="1"/>
                <a:stCxn id="20580" idx="2"/>
                <a:endCxn id="20584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4" name="AutoShape 33"/>
              <p:cNvCxnSpPr>
                <a:cxnSpLocks noChangeShapeType="1"/>
                <a:stCxn id="20580" idx="2"/>
                <a:endCxn id="20585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95" name="AutoShape 34"/>
              <p:cNvCxnSpPr>
                <a:cxnSpLocks noChangeShapeType="1"/>
                <a:stCxn id="20584" idx="2"/>
                <a:endCxn id="20586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sp>
          <p:nvSpPr>
            <p:cNvPr id="20551" name="Text Box 35"/>
            <p:cNvSpPr txBox="1">
              <a:spLocks noChangeArrowheads="1"/>
            </p:cNvSpPr>
            <p:nvPr/>
          </p:nvSpPr>
          <p:spPr bwMode="auto">
            <a:xfrm>
              <a:off x="3264" y="2994"/>
              <a:ext cx="240" cy="2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i="1"/>
                <a:t>q</a:t>
              </a:r>
            </a:p>
          </p:txBody>
        </p:sp>
        <p:cxnSp>
          <p:nvCxnSpPr>
            <p:cNvPr id="20552" name="AutoShape 36"/>
            <p:cNvCxnSpPr>
              <a:cxnSpLocks noChangeShapeType="1"/>
              <a:stCxn id="20543" idx="2"/>
              <a:endCxn id="20551" idx="0"/>
            </p:cNvCxnSpPr>
            <p:nvPr/>
          </p:nvCxnSpPr>
          <p:spPr bwMode="auto">
            <a:xfrm>
              <a:off x="3384" y="2905"/>
              <a:ext cx="0" cy="8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grpSp>
          <p:nvGrpSpPr>
            <p:cNvPr id="20553" name="Group 37"/>
            <p:cNvGrpSpPr>
              <a:grpSpLocks/>
            </p:cNvGrpSpPr>
            <p:nvPr/>
          </p:nvGrpSpPr>
          <p:grpSpPr bwMode="auto">
            <a:xfrm>
              <a:off x="624" y="3024"/>
              <a:ext cx="1104" cy="1714"/>
              <a:chOff x="1152" y="2640"/>
              <a:chExt cx="1104" cy="1714"/>
            </a:xfrm>
          </p:grpSpPr>
          <p:sp>
            <p:nvSpPr>
              <p:cNvPr id="20558" name="Text Box 38"/>
              <p:cNvSpPr txBox="1">
                <a:spLocks noChangeArrowheads="1"/>
              </p:cNvSpPr>
              <p:nvPr/>
            </p:nvSpPr>
            <p:spPr bwMode="auto">
              <a:xfrm>
                <a:off x="1536" y="2640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e</a:t>
                </a:r>
              </a:p>
            </p:txBody>
          </p:sp>
          <p:sp>
            <p:nvSpPr>
              <p:cNvPr id="20559" name="Text Box 39"/>
              <p:cNvSpPr txBox="1">
                <a:spLocks noChangeArrowheads="1"/>
              </p:cNvSpPr>
              <p:nvPr/>
            </p:nvSpPr>
            <p:spPr bwMode="auto">
              <a:xfrm>
                <a:off x="1152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p</a:t>
                </a:r>
              </a:p>
            </p:txBody>
          </p:sp>
          <p:sp>
            <p:nvSpPr>
              <p:cNvPr id="20560" name="Text Box 40"/>
              <p:cNvSpPr txBox="1">
                <a:spLocks noChangeArrowheads="1"/>
              </p:cNvSpPr>
              <p:nvPr/>
            </p:nvSpPr>
            <p:spPr bwMode="auto">
              <a:xfrm>
                <a:off x="1296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h</a:t>
                </a:r>
              </a:p>
            </p:txBody>
          </p:sp>
          <p:sp>
            <p:nvSpPr>
              <p:cNvPr id="20561" name="Text Box 41"/>
              <p:cNvSpPr txBox="1">
                <a:spLocks noChangeArrowheads="1"/>
              </p:cNvSpPr>
              <p:nvPr/>
            </p:nvSpPr>
            <p:spPr bwMode="auto">
              <a:xfrm>
                <a:off x="1728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f</a:t>
                </a:r>
              </a:p>
            </p:txBody>
          </p:sp>
          <p:sp>
            <p:nvSpPr>
              <p:cNvPr id="20562" name="Text Box 42"/>
              <p:cNvSpPr txBox="1">
                <a:spLocks noChangeArrowheads="1"/>
              </p:cNvSpPr>
              <p:nvPr/>
            </p:nvSpPr>
            <p:spPr bwMode="auto">
              <a:xfrm>
                <a:off x="1728" y="3024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r</a:t>
                </a:r>
              </a:p>
            </p:txBody>
          </p:sp>
          <p:sp>
            <p:nvSpPr>
              <p:cNvPr id="20563" name="Text Box 43"/>
              <p:cNvSpPr txBox="1">
                <a:spLocks noChangeArrowheads="1"/>
              </p:cNvSpPr>
              <p:nvPr/>
            </p:nvSpPr>
            <p:spPr bwMode="auto">
              <a:xfrm>
                <a:off x="1440" y="3408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0564" name="Text Box 44"/>
              <p:cNvSpPr txBox="1">
                <a:spLocks noChangeArrowheads="1"/>
              </p:cNvSpPr>
              <p:nvPr/>
            </p:nvSpPr>
            <p:spPr bwMode="auto">
              <a:xfrm>
                <a:off x="1152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q</a:t>
                </a:r>
              </a:p>
            </p:txBody>
          </p:sp>
          <p:sp>
            <p:nvSpPr>
              <p:cNvPr id="20565" name="Text Box 45"/>
              <p:cNvSpPr txBox="1">
                <a:spLocks noChangeArrowheads="1"/>
              </p:cNvSpPr>
              <p:nvPr/>
            </p:nvSpPr>
            <p:spPr bwMode="auto">
              <a:xfrm>
                <a:off x="1584" y="3753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c</a:t>
                </a:r>
              </a:p>
            </p:txBody>
          </p:sp>
          <p:sp>
            <p:nvSpPr>
              <p:cNvPr id="20566" name="Text Box 46"/>
              <p:cNvSpPr txBox="1">
                <a:spLocks noChangeArrowheads="1"/>
              </p:cNvSpPr>
              <p:nvPr/>
            </p:nvSpPr>
            <p:spPr bwMode="auto">
              <a:xfrm>
                <a:off x="1776" y="3792"/>
                <a:ext cx="480" cy="24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sz="1600" i="1" dirty="0"/>
                  <a:t>G</a:t>
                </a:r>
              </a:p>
            </p:txBody>
          </p:sp>
          <p:sp>
            <p:nvSpPr>
              <p:cNvPr id="20567" name="Text Box 47"/>
              <p:cNvSpPr txBox="1">
                <a:spLocks noChangeArrowheads="1"/>
              </p:cNvSpPr>
              <p:nvPr/>
            </p:nvSpPr>
            <p:spPr bwMode="auto">
              <a:xfrm>
                <a:off x="1584" y="4089"/>
                <a:ext cx="240" cy="265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en-US" i="1"/>
                  <a:t>a</a:t>
                </a:r>
              </a:p>
            </p:txBody>
          </p:sp>
          <p:cxnSp>
            <p:nvCxnSpPr>
              <p:cNvPr id="20568" name="AutoShape 48"/>
              <p:cNvCxnSpPr>
                <a:cxnSpLocks noChangeShapeType="1"/>
                <a:stCxn id="20558" idx="2"/>
                <a:endCxn id="20560" idx="0"/>
              </p:cNvCxnSpPr>
              <p:nvPr/>
            </p:nvCxnSpPr>
            <p:spPr bwMode="auto">
              <a:xfrm flipH="1">
                <a:off x="1416" y="2905"/>
                <a:ext cx="24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69" name="AutoShape 49"/>
              <p:cNvCxnSpPr>
                <a:cxnSpLocks noChangeShapeType="1"/>
                <a:stCxn id="20558" idx="2"/>
                <a:endCxn id="20562" idx="0"/>
              </p:cNvCxnSpPr>
              <p:nvPr/>
            </p:nvCxnSpPr>
            <p:spPr bwMode="auto">
              <a:xfrm>
                <a:off x="1656" y="2905"/>
                <a:ext cx="192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0" name="AutoShape 50"/>
              <p:cNvCxnSpPr>
                <a:cxnSpLocks noChangeShapeType="1"/>
                <a:stCxn id="20560" idx="2"/>
                <a:endCxn id="20559" idx="0"/>
              </p:cNvCxnSpPr>
              <p:nvPr/>
            </p:nvCxnSpPr>
            <p:spPr bwMode="auto">
              <a:xfrm flipH="1">
                <a:off x="1272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1" name="AutoShape 51"/>
              <p:cNvCxnSpPr>
                <a:cxnSpLocks noChangeShapeType="1"/>
                <a:stCxn id="20560" idx="2"/>
                <a:endCxn id="20563" idx="0"/>
              </p:cNvCxnSpPr>
              <p:nvPr/>
            </p:nvCxnSpPr>
            <p:spPr bwMode="auto">
              <a:xfrm>
                <a:off x="1416" y="3289"/>
                <a:ext cx="144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2" name="AutoShape 52"/>
              <p:cNvCxnSpPr>
                <a:cxnSpLocks noChangeShapeType="1"/>
                <a:stCxn id="20562" idx="2"/>
                <a:endCxn id="20561" idx="0"/>
              </p:cNvCxnSpPr>
              <p:nvPr/>
            </p:nvCxnSpPr>
            <p:spPr bwMode="auto">
              <a:xfrm>
                <a:off x="1848" y="3289"/>
                <a:ext cx="0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3" name="AutoShape 53"/>
              <p:cNvCxnSpPr>
                <a:cxnSpLocks noChangeShapeType="1"/>
                <a:stCxn id="20559" idx="2"/>
                <a:endCxn id="20564" idx="0"/>
              </p:cNvCxnSpPr>
              <p:nvPr/>
            </p:nvCxnSpPr>
            <p:spPr bwMode="auto">
              <a:xfrm>
                <a:off x="1272" y="3673"/>
                <a:ext cx="0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4" name="AutoShape 54"/>
              <p:cNvCxnSpPr>
                <a:cxnSpLocks noChangeShapeType="1"/>
                <a:stCxn id="20561" idx="2"/>
                <a:endCxn id="20565" idx="0"/>
              </p:cNvCxnSpPr>
              <p:nvPr/>
            </p:nvCxnSpPr>
            <p:spPr bwMode="auto">
              <a:xfrm flipH="1">
                <a:off x="1704" y="3673"/>
                <a:ext cx="144" cy="80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5" name="AutoShape 55"/>
              <p:cNvCxnSpPr>
                <a:cxnSpLocks noChangeShapeType="1"/>
                <a:stCxn id="20561" idx="2"/>
                <a:endCxn id="20566" idx="0"/>
              </p:cNvCxnSpPr>
              <p:nvPr/>
            </p:nvCxnSpPr>
            <p:spPr bwMode="auto">
              <a:xfrm>
                <a:off x="1848" y="3673"/>
                <a:ext cx="168" cy="119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  <p:cxnSp>
            <p:nvCxnSpPr>
              <p:cNvPr id="20576" name="AutoShape 56"/>
              <p:cNvCxnSpPr>
                <a:cxnSpLocks noChangeShapeType="1"/>
                <a:stCxn id="20565" idx="2"/>
                <a:endCxn id="20567" idx="0"/>
              </p:cNvCxnSpPr>
              <p:nvPr/>
            </p:nvCxnSpPr>
            <p:spPr bwMode="auto">
              <a:xfrm>
                <a:off x="1704" y="4018"/>
                <a:ext cx="0" cy="71"/>
              </a:xfrm>
              <a:prstGeom prst="straightConnector1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</p:spPr>
          </p:cxnSp>
        </p:grpSp>
        <p:cxnSp>
          <p:nvCxnSpPr>
            <p:cNvPr id="20554" name="AutoShape 57"/>
            <p:cNvCxnSpPr>
              <a:cxnSpLocks noChangeShapeType="1"/>
              <a:stCxn id="20542" idx="2"/>
              <a:endCxn id="20558" idx="0"/>
            </p:cNvCxnSpPr>
            <p:nvPr/>
          </p:nvCxnSpPr>
          <p:spPr bwMode="auto">
            <a:xfrm>
              <a:off x="504" y="2953"/>
              <a:ext cx="624" cy="7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55" name="AutoShape 58"/>
            <p:cNvCxnSpPr>
              <a:cxnSpLocks noChangeShapeType="1"/>
              <a:stCxn id="20539" idx="2"/>
              <a:endCxn id="20542" idx="0"/>
            </p:cNvCxnSpPr>
            <p:nvPr/>
          </p:nvCxnSpPr>
          <p:spPr bwMode="auto">
            <a:xfrm flipH="1">
              <a:off x="504" y="2575"/>
              <a:ext cx="1536" cy="113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56" name="AutoShape 59"/>
            <p:cNvCxnSpPr>
              <a:cxnSpLocks noChangeShapeType="1"/>
              <a:stCxn id="20539" idx="2"/>
              <a:endCxn id="20577" idx="0"/>
            </p:cNvCxnSpPr>
            <p:nvPr/>
          </p:nvCxnSpPr>
          <p:spPr bwMode="auto">
            <a:xfrm>
              <a:off x="2040" y="2575"/>
              <a:ext cx="240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  <p:cxnSp>
          <p:nvCxnSpPr>
            <p:cNvPr id="20557" name="AutoShape 60"/>
            <p:cNvCxnSpPr>
              <a:cxnSpLocks noChangeShapeType="1"/>
              <a:stCxn id="20539" idx="2"/>
              <a:endCxn id="20543" idx="0"/>
            </p:cNvCxnSpPr>
            <p:nvPr/>
          </p:nvCxnSpPr>
          <p:spPr bwMode="auto">
            <a:xfrm>
              <a:off x="2040" y="2575"/>
              <a:ext cx="1344" cy="6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</p:cxnSp>
      </p:grpSp>
      <p:grpSp>
        <p:nvGrpSpPr>
          <p:cNvPr id="20484" name="Group 61"/>
          <p:cNvGrpSpPr>
            <a:grpSpLocks/>
          </p:cNvGrpSpPr>
          <p:nvPr/>
        </p:nvGrpSpPr>
        <p:grpSpPr bwMode="auto">
          <a:xfrm>
            <a:off x="4589461" y="1358902"/>
            <a:ext cx="3030539" cy="1765300"/>
            <a:chOff x="624" y="1134"/>
            <a:chExt cx="4368" cy="2544"/>
          </a:xfrm>
        </p:grpSpPr>
        <p:sp>
          <p:nvSpPr>
            <p:cNvPr id="20511" name="AutoShape 62"/>
            <p:cNvSpPr>
              <a:spLocks noChangeArrowheads="1"/>
            </p:cNvSpPr>
            <p:nvPr/>
          </p:nvSpPr>
          <p:spPr bwMode="auto">
            <a:xfrm>
              <a:off x="624" y="2625"/>
              <a:ext cx="432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600" dirty="0"/>
                <a:t>S</a:t>
              </a:r>
            </a:p>
          </p:txBody>
        </p:sp>
        <p:sp>
          <p:nvSpPr>
            <p:cNvPr id="20512" name="AutoShape 63"/>
            <p:cNvSpPr>
              <a:spLocks noChangeArrowheads="1"/>
            </p:cNvSpPr>
            <p:nvPr/>
          </p:nvSpPr>
          <p:spPr bwMode="auto">
            <a:xfrm>
              <a:off x="4560" y="1134"/>
              <a:ext cx="432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/>
                <a:t>G</a:t>
              </a:r>
            </a:p>
          </p:txBody>
        </p:sp>
        <p:sp>
          <p:nvSpPr>
            <p:cNvPr id="20513" name="AutoShape 64"/>
            <p:cNvSpPr>
              <a:spLocks noChangeArrowheads="1"/>
            </p:cNvSpPr>
            <p:nvPr/>
          </p:nvSpPr>
          <p:spPr bwMode="auto">
            <a:xfrm>
              <a:off x="1878" y="2231"/>
              <a:ext cx="433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d</a:t>
              </a:r>
            </a:p>
          </p:txBody>
        </p:sp>
        <p:sp>
          <p:nvSpPr>
            <p:cNvPr id="20514" name="AutoShape 65"/>
            <p:cNvSpPr>
              <a:spLocks noChangeArrowheads="1"/>
            </p:cNvSpPr>
            <p:nvPr/>
          </p:nvSpPr>
          <p:spPr bwMode="auto">
            <a:xfrm>
              <a:off x="970" y="1573"/>
              <a:ext cx="432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b</a:t>
              </a:r>
            </a:p>
          </p:txBody>
        </p:sp>
        <p:sp>
          <p:nvSpPr>
            <p:cNvPr id="20515" name="AutoShape 66"/>
            <p:cNvSpPr>
              <a:spLocks noChangeArrowheads="1"/>
            </p:cNvSpPr>
            <p:nvPr/>
          </p:nvSpPr>
          <p:spPr bwMode="auto">
            <a:xfrm>
              <a:off x="1402" y="3108"/>
              <a:ext cx="433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p</a:t>
              </a:r>
            </a:p>
          </p:txBody>
        </p:sp>
        <p:sp>
          <p:nvSpPr>
            <p:cNvPr id="20516" name="AutoShape 67"/>
            <p:cNvSpPr>
              <a:spLocks noChangeArrowheads="1"/>
            </p:cNvSpPr>
            <p:nvPr/>
          </p:nvSpPr>
          <p:spPr bwMode="auto">
            <a:xfrm>
              <a:off x="2440" y="3239"/>
              <a:ext cx="433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q</a:t>
              </a:r>
            </a:p>
          </p:txBody>
        </p:sp>
        <p:sp>
          <p:nvSpPr>
            <p:cNvPr id="20517" name="AutoShape 68"/>
            <p:cNvSpPr>
              <a:spLocks noChangeArrowheads="1"/>
            </p:cNvSpPr>
            <p:nvPr/>
          </p:nvSpPr>
          <p:spPr bwMode="auto">
            <a:xfrm>
              <a:off x="2916" y="1529"/>
              <a:ext cx="433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c</a:t>
              </a:r>
            </a:p>
          </p:txBody>
        </p:sp>
        <p:sp>
          <p:nvSpPr>
            <p:cNvPr id="20518" name="AutoShape 69"/>
            <p:cNvSpPr>
              <a:spLocks noChangeArrowheads="1"/>
            </p:cNvSpPr>
            <p:nvPr/>
          </p:nvSpPr>
          <p:spPr bwMode="auto">
            <a:xfrm>
              <a:off x="3522" y="2055"/>
              <a:ext cx="432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e</a:t>
              </a:r>
            </a:p>
          </p:txBody>
        </p:sp>
        <p:sp>
          <p:nvSpPr>
            <p:cNvPr id="20519" name="AutoShape 70"/>
            <p:cNvSpPr>
              <a:spLocks noChangeArrowheads="1"/>
            </p:cNvSpPr>
            <p:nvPr/>
          </p:nvSpPr>
          <p:spPr bwMode="auto">
            <a:xfrm>
              <a:off x="3176" y="2669"/>
              <a:ext cx="432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 dirty="0"/>
                <a:t>h</a:t>
              </a:r>
            </a:p>
          </p:txBody>
        </p:sp>
        <p:sp>
          <p:nvSpPr>
            <p:cNvPr id="20520" name="AutoShape 71"/>
            <p:cNvSpPr>
              <a:spLocks noChangeArrowheads="1"/>
            </p:cNvSpPr>
            <p:nvPr/>
          </p:nvSpPr>
          <p:spPr bwMode="auto">
            <a:xfrm>
              <a:off x="1748" y="1178"/>
              <a:ext cx="433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a</a:t>
              </a:r>
            </a:p>
          </p:txBody>
        </p:sp>
        <p:sp>
          <p:nvSpPr>
            <p:cNvPr id="20521" name="AutoShape 72"/>
            <p:cNvSpPr>
              <a:spLocks noChangeArrowheads="1"/>
            </p:cNvSpPr>
            <p:nvPr/>
          </p:nvSpPr>
          <p:spPr bwMode="auto">
            <a:xfrm>
              <a:off x="4430" y="2318"/>
              <a:ext cx="432" cy="439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f</a:t>
              </a:r>
            </a:p>
          </p:txBody>
        </p:sp>
        <p:sp>
          <p:nvSpPr>
            <p:cNvPr id="20522" name="AutoShape 73"/>
            <p:cNvSpPr>
              <a:spLocks noChangeArrowheads="1"/>
            </p:cNvSpPr>
            <p:nvPr/>
          </p:nvSpPr>
          <p:spPr bwMode="auto">
            <a:xfrm>
              <a:off x="4257" y="3108"/>
              <a:ext cx="432" cy="438"/>
            </a:xfrm>
            <a:prstGeom prst="flowChartConnector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i="1"/>
                <a:t>r</a:t>
              </a:r>
            </a:p>
          </p:txBody>
        </p:sp>
        <p:cxnSp>
          <p:nvCxnSpPr>
            <p:cNvPr id="20523" name="AutoShape 74"/>
            <p:cNvCxnSpPr>
              <a:cxnSpLocks noChangeShapeType="1"/>
              <a:stCxn id="20511" idx="5"/>
              <a:endCxn id="20515" idx="2"/>
            </p:cNvCxnSpPr>
            <p:nvPr/>
          </p:nvCxnSpPr>
          <p:spPr bwMode="auto">
            <a:xfrm>
              <a:off x="993" y="3012"/>
              <a:ext cx="397" cy="31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4" name="AutoShape 75"/>
            <p:cNvCxnSpPr>
              <a:cxnSpLocks noChangeShapeType="1"/>
              <a:stCxn id="20515" idx="5"/>
              <a:endCxn id="20516" idx="2"/>
            </p:cNvCxnSpPr>
            <p:nvPr/>
          </p:nvCxnSpPr>
          <p:spPr bwMode="auto">
            <a:xfrm flipV="1">
              <a:off x="1772" y="3459"/>
              <a:ext cx="656" cy="3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5" name="AutoShape 76"/>
            <p:cNvCxnSpPr>
              <a:cxnSpLocks noChangeShapeType="1"/>
              <a:stCxn id="20519" idx="3"/>
              <a:endCxn id="20516" idx="7"/>
            </p:cNvCxnSpPr>
            <p:nvPr/>
          </p:nvCxnSpPr>
          <p:spPr bwMode="auto">
            <a:xfrm flipH="1">
              <a:off x="2810" y="3056"/>
              <a:ext cx="429" cy="23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6" name="AutoShape 77"/>
            <p:cNvCxnSpPr>
              <a:cxnSpLocks noChangeShapeType="1"/>
              <a:stCxn id="20519" idx="2"/>
              <a:endCxn id="20515" idx="6"/>
            </p:cNvCxnSpPr>
            <p:nvPr/>
          </p:nvCxnSpPr>
          <p:spPr bwMode="auto">
            <a:xfrm flipH="1">
              <a:off x="1847" y="2889"/>
              <a:ext cx="1317" cy="43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7" name="AutoShape 78"/>
            <p:cNvCxnSpPr>
              <a:cxnSpLocks noChangeShapeType="1"/>
              <a:stCxn id="20518" idx="4"/>
              <a:endCxn id="20519" idx="7"/>
            </p:cNvCxnSpPr>
            <p:nvPr/>
          </p:nvCxnSpPr>
          <p:spPr bwMode="auto">
            <a:xfrm flipH="1">
              <a:off x="3545" y="2506"/>
              <a:ext cx="193" cy="21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8" name="AutoShape 79"/>
            <p:cNvCxnSpPr>
              <a:cxnSpLocks noChangeShapeType="1"/>
              <a:stCxn id="20518" idx="5"/>
              <a:endCxn id="20522" idx="1"/>
            </p:cNvCxnSpPr>
            <p:nvPr/>
          </p:nvCxnSpPr>
          <p:spPr bwMode="auto">
            <a:xfrm>
              <a:off x="3891" y="2442"/>
              <a:ext cx="429" cy="71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29" name="AutoShape 80"/>
            <p:cNvCxnSpPr>
              <a:cxnSpLocks noChangeShapeType="1"/>
              <a:stCxn id="20522" idx="0"/>
              <a:endCxn id="20521" idx="4"/>
            </p:cNvCxnSpPr>
            <p:nvPr/>
          </p:nvCxnSpPr>
          <p:spPr bwMode="auto">
            <a:xfrm flipV="1">
              <a:off x="4473" y="2769"/>
              <a:ext cx="173" cy="327"/>
            </a:xfrm>
            <a:prstGeom prst="straightConnector1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0" name="AutoShape 81"/>
            <p:cNvCxnSpPr>
              <a:cxnSpLocks noChangeShapeType="1"/>
              <a:stCxn id="20521" idx="0"/>
              <a:endCxn id="20512" idx="4"/>
            </p:cNvCxnSpPr>
            <p:nvPr/>
          </p:nvCxnSpPr>
          <p:spPr bwMode="auto">
            <a:xfrm flipV="1">
              <a:off x="4646" y="1585"/>
              <a:ext cx="130" cy="72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1" name="AutoShape 82"/>
            <p:cNvCxnSpPr>
              <a:cxnSpLocks noChangeShapeType="1"/>
              <a:stCxn id="20511" idx="7"/>
            </p:cNvCxnSpPr>
            <p:nvPr/>
          </p:nvCxnSpPr>
          <p:spPr bwMode="auto">
            <a:xfrm flipV="1">
              <a:off x="993" y="2438"/>
              <a:ext cx="885" cy="239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2" name="AutoShape 83"/>
            <p:cNvCxnSpPr>
              <a:cxnSpLocks noChangeShapeType="1"/>
              <a:stCxn id="20513" idx="1"/>
              <a:endCxn id="20514" idx="5"/>
            </p:cNvCxnSpPr>
            <p:nvPr/>
          </p:nvCxnSpPr>
          <p:spPr bwMode="auto">
            <a:xfrm flipH="1" flipV="1">
              <a:off x="1339" y="1959"/>
              <a:ext cx="602" cy="324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3" name="AutoShape 84"/>
            <p:cNvCxnSpPr>
              <a:cxnSpLocks noChangeShapeType="1"/>
              <a:endCxn id="20520" idx="2"/>
            </p:cNvCxnSpPr>
            <p:nvPr/>
          </p:nvCxnSpPr>
          <p:spPr bwMode="auto">
            <a:xfrm flipV="1">
              <a:off x="1347" y="1397"/>
              <a:ext cx="389" cy="240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4" name="AutoShape 85"/>
            <p:cNvCxnSpPr>
              <a:cxnSpLocks noChangeShapeType="1"/>
              <a:stCxn id="20517" idx="2"/>
              <a:endCxn id="20520" idx="6"/>
            </p:cNvCxnSpPr>
            <p:nvPr/>
          </p:nvCxnSpPr>
          <p:spPr bwMode="auto">
            <a:xfrm flipH="1" flipV="1">
              <a:off x="2193" y="1397"/>
              <a:ext cx="711" cy="351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5" name="AutoShape 86"/>
            <p:cNvCxnSpPr>
              <a:cxnSpLocks noChangeShapeType="1"/>
              <a:stCxn id="20513" idx="7"/>
              <a:endCxn id="20517" idx="3"/>
            </p:cNvCxnSpPr>
            <p:nvPr/>
          </p:nvCxnSpPr>
          <p:spPr bwMode="auto">
            <a:xfrm flipV="1">
              <a:off x="2248" y="1915"/>
              <a:ext cx="731" cy="368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6" name="AutoShape 87"/>
            <p:cNvCxnSpPr>
              <a:cxnSpLocks noChangeShapeType="1"/>
              <a:stCxn id="20513" idx="6"/>
              <a:endCxn id="20518" idx="2"/>
            </p:cNvCxnSpPr>
            <p:nvPr/>
          </p:nvCxnSpPr>
          <p:spPr bwMode="auto">
            <a:xfrm flipV="1">
              <a:off x="2323" y="2275"/>
              <a:ext cx="1187" cy="175"/>
            </a:xfrm>
            <a:prstGeom prst="straightConnector1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7" name="AutoShape 88"/>
            <p:cNvCxnSpPr>
              <a:cxnSpLocks noChangeShapeType="1"/>
              <a:stCxn id="20521" idx="1"/>
              <a:endCxn id="20517" idx="6"/>
            </p:cNvCxnSpPr>
            <p:nvPr/>
          </p:nvCxnSpPr>
          <p:spPr bwMode="auto">
            <a:xfrm rot="5400000" flipH="1">
              <a:off x="3616" y="1493"/>
              <a:ext cx="622" cy="1132"/>
            </a:xfrm>
            <a:prstGeom prst="curvedConnector2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20538" name="AutoShape 89"/>
            <p:cNvCxnSpPr>
              <a:cxnSpLocks noChangeShapeType="1"/>
              <a:stCxn id="20511" idx="6"/>
              <a:endCxn id="20518" idx="3"/>
            </p:cNvCxnSpPr>
            <p:nvPr/>
          </p:nvCxnSpPr>
          <p:spPr bwMode="auto">
            <a:xfrm flipV="1">
              <a:off x="1068" y="2442"/>
              <a:ext cx="2517" cy="403"/>
            </a:xfrm>
            <a:prstGeom prst="curvedConnector2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6" name="Group 90"/>
          <p:cNvGrpSpPr>
            <a:grpSpLocks/>
          </p:cNvGrpSpPr>
          <p:nvPr/>
        </p:nvGrpSpPr>
        <p:grpSpPr bwMode="auto">
          <a:xfrm>
            <a:off x="1447802" y="3532194"/>
            <a:ext cx="7337425" cy="2325687"/>
            <a:chOff x="132" y="2225"/>
            <a:chExt cx="4622" cy="1465"/>
          </a:xfrm>
        </p:grpSpPr>
        <p:sp>
          <p:nvSpPr>
            <p:cNvPr id="20504" name="Rectangle 91"/>
            <p:cNvSpPr>
              <a:spLocks noChangeArrowheads="1"/>
            </p:cNvSpPr>
            <p:nvPr/>
          </p:nvSpPr>
          <p:spPr bwMode="auto">
            <a:xfrm>
              <a:off x="1142" y="2225"/>
              <a:ext cx="3611" cy="172"/>
            </a:xfrm>
            <a:prstGeom prst="rect">
              <a:avLst/>
            </a:prstGeom>
            <a:solidFill>
              <a:srgbClr val="FF0000">
                <a:alpha val="2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5" name="Rectangle 92"/>
            <p:cNvSpPr>
              <a:spLocks noChangeArrowheads="1"/>
            </p:cNvSpPr>
            <p:nvPr/>
          </p:nvSpPr>
          <p:spPr bwMode="auto">
            <a:xfrm>
              <a:off x="1138" y="2516"/>
              <a:ext cx="3611" cy="172"/>
            </a:xfrm>
            <a:prstGeom prst="rect">
              <a:avLst/>
            </a:prstGeom>
            <a:solidFill>
              <a:srgbClr val="FF6600">
                <a:alpha val="2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6" name="Rectangle 93"/>
            <p:cNvSpPr>
              <a:spLocks noChangeArrowheads="1"/>
            </p:cNvSpPr>
            <p:nvPr/>
          </p:nvSpPr>
          <p:spPr bwMode="auto">
            <a:xfrm>
              <a:off x="1143" y="2844"/>
              <a:ext cx="3611" cy="172"/>
            </a:xfrm>
            <a:prstGeom prst="rect">
              <a:avLst/>
            </a:prstGeom>
            <a:solidFill>
              <a:srgbClr val="008000">
                <a:alpha val="2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7" name="Rectangle 94"/>
            <p:cNvSpPr>
              <a:spLocks noChangeArrowheads="1"/>
            </p:cNvSpPr>
            <p:nvPr/>
          </p:nvSpPr>
          <p:spPr bwMode="auto">
            <a:xfrm>
              <a:off x="1139" y="3188"/>
              <a:ext cx="3607" cy="172"/>
            </a:xfrm>
            <a:prstGeom prst="rect">
              <a:avLst/>
            </a:prstGeom>
            <a:solidFill>
              <a:srgbClr val="0000FF">
                <a:alpha val="2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8" name="AutoShape 95"/>
            <p:cNvSpPr>
              <a:spLocks/>
            </p:cNvSpPr>
            <p:nvPr/>
          </p:nvSpPr>
          <p:spPr bwMode="auto">
            <a:xfrm>
              <a:off x="807" y="2236"/>
              <a:ext cx="178" cy="1450"/>
            </a:xfrm>
            <a:prstGeom prst="leftBrace">
              <a:avLst>
                <a:gd name="adj1" fmla="val 67884"/>
                <a:gd name="adj2" fmla="val 50000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0509" name="Text Box 96"/>
            <p:cNvSpPr txBox="1">
              <a:spLocks noChangeArrowheads="1"/>
            </p:cNvSpPr>
            <p:nvPr/>
          </p:nvSpPr>
          <p:spPr bwMode="auto">
            <a:xfrm>
              <a:off x="132" y="2693"/>
              <a:ext cx="602" cy="49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/>
                <a:t>Search</a:t>
              </a:r>
            </a:p>
            <a:p>
              <a:pPr algn="ctr">
                <a:spcBef>
                  <a:spcPct val="50000"/>
                </a:spcBef>
              </a:pPr>
              <a:r>
                <a:rPr lang="en-US"/>
                <a:t>Tiers</a:t>
              </a:r>
            </a:p>
          </p:txBody>
        </p:sp>
        <p:sp>
          <p:nvSpPr>
            <p:cNvPr id="20510" name="Rectangle 97"/>
            <p:cNvSpPr>
              <a:spLocks noChangeArrowheads="1"/>
            </p:cNvSpPr>
            <p:nvPr/>
          </p:nvSpPr>
          <p:spPr bwMode="auto">
            <a:xfrm>
              <a:off x="1143" y="3518"/>
              <a:ext cx="3607" cy="172"/>
            </a:xfrm>
            <a:prstGeom prst="rect">
              <a:avLst/>
            </a:prstGeom>
            <a:solidFill>
              <a:srgbClr val="CC00CC">
                <a:alpha val="20000"/>
              </a:srgbClr>
            </a:solidFill>
            <a:ln w="9525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798818" name="Oval 98"/>
          <p:cNvSpPr>
            <a:spLocks noChangeArrowheads="1"/>
          </p:cNvSpPr>
          <p:nvPr/>
        </p:nvSpPr>
        <p:spPr bwMode="auto">
          <a:xfrm>
            <a:off x="6237287" y="3525839"/>
            <a:ext cx="290512" cy="265112"/>
          </a:xfrm>
          <a:prstGeom prst="ellipse">
            <a:avLst/>
          </a:prstGeom>
          <a:solidFill>
            <a:srgbClr val="FF33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0487" name="Oval 99"/>
          <p:cNvSpPr>
            <a:spLocks noChangeArrowheads="1"/>
          </p:cNvSpPr>
          <p:nvPr/>
        </p:nvSpPr>
        <p:spPr bwMode="auto">
          <a:xfrm>
            <a:off x="6237287" y="3525839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20" name="Oval 100"/>
          <p:cNvSpPr>
            <a:spLocks noChangeArrowheads="1"/>
          </p:cNvSpPr>
          <p:nvPr/>
        </p:nvSpPr>
        <p:spPr bwMode="auto">
          <a:xfrm>
            <a:off x="3808411" y="4021139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21" name="Oval 101"/>
          <p:cNvSpPr>
            <a:spLocks noChangeArrowheads="1"/>
          </p:cNvSpPr>
          <p:nvPr/>
        </p:nvSpPr>
        <p:spPr bwMode="auto">
          <a:xfrm>
            <a:off x="6629402" y="3976688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22" name="Oval 102"/>
          <p:cNvSpPr>
            <a:spLocks noChangeArrowheads="1"/>
          </p:cNvSpPr>
          <p:nvPr/>
        </p:nvSpPr>
        <p:spPr bwMode="auto">
          <a:xfrm>
            <a:off x="8380411" y="3990981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23" name="Oval 103"/>
          <p:cNvSpPr>
            <a:spLocks noChangeArrowheads="1"/>
          </p:cNvSpPr>
          <p:nvPr/>
        </p:nvSpPr>
        <p:spPr bwMode="auto">
          <a:xfrm>
            <a:off x="3278184" y="4521205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24" name="Oval 104"/>
          <p:cNvSpPr>
            <a:spLocks noChangeArrowheads="1"/>
          </p:cNvSpPr>
          <p:nvPr/>
        </p:nvSpPr>
        <p:spPr bwMode="auto">
          <a:xfrm>
            <a:off x="3952878" y="4513263"/>
            <a:ext cx="290513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25" name="Oval 105"/>
          <p:cNvSpPr>
            <a:spLocks noChangeArrowheads="1"/>
          </p:cNvSpPr>
          <p:nvPr/>
        </p:nvSpPr>
        <p:spPr bwMode="auto">
          <a:xfrm>
            <a:off x="4799011" y="4513263"/>
            <a:ext cx="290512" cy="265112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26" name="Oval 106"/>
          <p:cNvSpPr>
            <a:spLocks noChangeArrowheads="1"/>
          </p:cNvSpPr>
          <p:nvPr/>
        </p:nvSpPr>
        <p:spPr bwMode="auto">
          <a:xfrm>
            <a:off x="6243635" y="4505330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27" name="Oval 107"/>
          <p:cNvSpPr>
            <a:spLocks noChangeArrowheads="1"/>
          </p:cNvSpPr>
          <p:nvPr/>
        </p:nvSpPr>
        <p:spPr bwMode="auto">
          <a:xfrm>
            <a:off x="6945311" y="4505330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28" name="Oval 108"/>
          <p:cNvSpPr>
            <a:spLocks noChangeArrowheads="1"/>
          </p:cNvSpPr>
          <p:nvPr/>
        </p:nvSpPr>
        <p:spPr bwMode="auto">
          <a:xfrm>
            <a:off x="8378828" y="4505330"/>
            <a:ext cx="290513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29" name="Oval 109"/>
          <p:cNvSpPr>
            <a:spLocks noChangeArrowheads="1"/>
          </p:cNvSpPr>
          <p:nvPr/>
        </p:nvSpPr>
        <p:spPr bwMode="auto">
          <a:xfrm>
            <a:off x="3268660" y="5051430"/>
            <a:ext cx="290512" cy="265113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30" name="Oval 110"/>
          <p:cNvSpPr>
            <a:spLocks noChangeArrowheads="1"/>
          </p:cNvSpPr>
          <p:nvPr/>
        </p:nvSpPr>
        <p:spPr bwMode="auto">
          <a:xfrm>
            <a:off x="3808411" y="4019556"/>
            <a:ext cx="290512" cy="265113"/>
          </a:xfrm>
          <a:prstGeom prst="ellipse">
            <a:avLst/>
          </a:prstGeom>
          <a:solidFill>
            <a:srgbClr val="FF66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31" name="Oval 111"/>
          <p:cNvSpPr>
            <a:spLocks noChangeArrowheads="1"/>
          </p:cNvSpPr>
          <p:nvPr/>
        </p:nvSpPr>
        <p:spPr bwMode="auto">
          <a:xfrm>
            <a:off x="6632578" y="3978281"/>
            <a:ext cx="290513" cy="265113"/>
          </a:xfrm>
          <a:prstGeom prst="ellipse">
            <a:avLst/>
          </a:prstGeom>
          <a:solidFill>
            <a:srgbClr val="FF66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32" name="Oval 112"/>
          <p:cNvSpPr>
            <a:spLocks noChangeArrowheads="1"/>
          </p:cNvSpPr>
          <p:nvPr/>
        </p:nvSpPr>
        <p:spPr bwMode="auto">
          <a:xfrm>
            <a:off x="8382002" y="3995739"/>
            <a:ext cx="290513" cy="265112"/>
          </a:xfrm>
          <a:prstGeom prst="ellipse">
            <a:avLst/>
          </a:prstGeom>
          <a:solidFill>
            <a:srgbClr val="FF66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798833" name="Oval 113"/>
          <p:cNvSpPr>
            <a:spLocks noChangeArrowheads="1"/>
          </p:cNvSpPr>
          <p:nvPr/>
        </p:nvSpPr>
        <p:spPr bwMode="auto">
          <a:xfrm>
            <a:off x="3281360" y="4516439"/>
            <a:ext cx="290512" cy="265112"/>
          </a:xfrm>
          <a:prstGeom prst="ellipse">
            <a:avLst/>
          </a:prstGeom>
          <a:solidFill>
            <a:srgbClr val="008000">
              <a:alpha val="20000"/>
            </a:srgb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0502" name="Line 114"/>
          <p:cNvSpPr>
            <a:spLocks noChangeShapeType="1"/>
          </p:cNvSpPr>
          <p:nvPr/>
        </p:nvSpPr>
        <p:spPr bwMode="auto">
          <a:xfrm>
            <a:off x="2" y="3371851"/>
            <a:ext cx="12192001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20503" name="Text Box 115"/>
          <p:cNvSpPr txBox="1">
            <a:spLocks noChangeArrowheads="1"/>
          </p:cNvSpPr>
          <p:nvPr/>
        </p:nvSpPr>
        <p:spPr bwMode="auto">
          <a:xfrm>
            <a:off x="376237" y="1371602"/>
            <a:ext cx="2366963" cy="13388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i="1" dirty="0">
                <a:latin typeface="Calibri" pitchFamily="34" charset="0"/>
              </a:rPr>
              <a:t>Strategy: expand a shallowest node first</a:t>
            </a:r>
          </a:p>
          <a:p>
            <a:pPr>
              <a:spcBef>
                <a:spcPct val="50000"/>
              </a:spcBef>
            </a:pPr>
            <a:r>
              <a:rPr lang="en-US" i="1" dirty="0">
                <a:latin typeface="Calibri" pitchFamily="34" charset="0"/>
              </a:rPr>
              <a:t>Implementation: Fringe is a FIFO queue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6C1512ED-B032-487E-92D9-DEA23967BE1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894040" y="3826800"/>
              <a:ext cx="6638040" cy="12762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6C1512ED-B032-487E-92D9-DEA23967BE1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884680" y="3817440"/>
                <a:ext cx="6656760" cy="129492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D7893E9-17E0-4544-B972-B389776884C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673"/>
    </mc:Choice>
    <mc:Fallback>
      <p:transition spd="slow" advTm="366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98818" grpId="0" animBg="1"/>
      <p:bldP spid="798820" grpId="0" animBg="1"/>
      <p:bldP spid="798821" grpId="0" animBg="1"/>
      <p:bldP spid="798822" grpId="0" animBg="1"/>
      <p:bldP spid="798823" grpId="0" animBg="1"/>
      <p:bldP spid="798824" grpId="0" animBg="1"/>
      <p:bldP spid="798825" grpId="0" animBg="1"/>
      <p:bldP spid="798826" grpId="0" animBg="1"/>
      <p:bldP spid="798827" grpId="0" animBg="1"/>
      <p:bldP spid="798828" grpId="0" animBg="1"/>
      <p:bldP spid="798829" grpId="0" animBg="1"/>
      <p:bldP spid="798830" grpId="0" animBg="1"/>
      <p:bldP spid="798831" grpId="0" animBg="1"/>
      <p:bldP spid="798832" grpId="0" animBg="1"/>
      <p:bldP spid="79883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 64"/>
          <p:cNvSpPr>
            <a:spLocks/>
          </p:cNvSpPr>
          <p:nvPr/>
        </p:nvSpPr>
        <p:spPr bwMode="auto">
          <a:xfrm>
            <a:off x="8526461" y="2038351"/>
            <a:ext cx="541339" cy="419100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802818" name="Freeform 2"/>
          <p:cNvSpPr>
            <a:spLocks/>
          </p:cNvSpPr>
          <p:nvPr/>
        </p:nvSpPr>
        <p:spPr bwMode="auto">
          <a:xfrm>
            <a:off x="7939088" y="2020890"/>
            <a:ext cx="1725613" cy="1470025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35" name="Freeform 4"/>
          <p:cNvSpPr>
            <a:spLocks/>
          </p:cNvSpPr>
          <p:nvPr/>
        </p:nvSpPr>
        <p:spPr bwMode="auto">
          <a:xfrm>
            <a:off x="8077200" y="2038349"/>
            <a:ext cx="1447800" cy="1162051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37" name="Freeform 4"/>
          <p:cNvSpPr>
            <a:spLocks/>
          </p:cNvSpPr>
          <p:nvPr/>
        </p:nvSpPr>
        <p:spPr bwMode="auto">
          <a:xfrm>
            <a:off x="8305803" y="2038349"/>
            <a:ext cx="990599" cy="781051"/>
          </a:xfrm>
          <a:custGeom>
            <a:avLst/>
            <a:gdLst>
              <a:gd name="T0" fmla="*/ 2147483647 w 1087"/>
              <a:gd name="T1" fmla="*/ 0 h 926"/>
              <a:gd name="T2" fmla="*/ 0 w 1087"/>
              <a:gd name="T3" fmla="*/ 2147483647 h 926"/>
              <a:gd name="T4" fmla="*/ 2147483647 w 1087"/>
              <a:gd name="T5" fmla="*/ 2147483647 h 926"/>
              <a:gd name="T6" fmla="*/ 2147483647 w 1087"/>
              <a:gd name="T7" fmla="*/ 0 h 926"/>
              <a:gd name="T8" fmla="*/ 0 60000 65536"/>
              <a:gd name="T9" fmla="*/ 0 60000 65536"/>
              <a:gd name="T10" fmla="*/ 0 60000 65536"/>
              <a:gd name="T11" fmla="*/ 0 60000 65536"/>
              <a:gd name="T12" fmla="*/ 0 w 1087"/>
              <a:gd name="T13" fmla="*/ 0 h 926"/>
              <a:gd name="T14" fmla="*/ 1087 w 1087"/>
              <a:gd name="T15" fmla="*/ 926 h 9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7" h="926">
                <a:moveTo>
                  <a:pt x="538" y="0"/>
                </a:moveTo>
                <a:lnTo>
                  <a:pt x="0" y="926"/>
                </a:lnTo>
                <a:lnTo>
                  <a:pt x="1087" y="926"/>
                </a:lnTo>
                <a:lnTo>
                  <a:pt x="538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Breadth-First Search (BFS) Properties</a:t>
            </a:r>
          </a:p>
        </p:txBody>
      </p:sp>
      <p:sp>
        <p:nvSpPr>
          <p:cNvPr id="38" name="Content Placeholder 37"/>
          <p:cNvSpPr>
            <a:spLocks noGrp="1"/>
          </p:cNvSpPr>
          <p:nvPr>
            <p:ph idx="1"/>
          </p:nvPr>
        </p:nvSpPr>
        <p:spPr>
          <a:xfrm>
            <a:off x="406400" y="1397003"/>
            <a:ext cx="5689600" cy="4729164"/>
          </a:xfrm>
        </p:spPr>
        <p:txBody>
          <a:bodyPr/>
          <a:lstStyle/>
          <a:p>
            <a:r>
              <a:rPr lang="en-US" sz="2400" dirty="0"/>
              <a:t>What nodes does BFS expand?</a:t>
            </a:r>
          </a:p>
          <a:p>
            <a:pPr lvl="1"/>
            <a:r>
              <a:rPr lang="en-US" sz="2000" dirty="0"/>
              <a:t>Processes all nodes above shallowest solution</a:t>
            </a:r>
          </a:p>
          <a:p>
            <a:pPr lvl="1"/>
            <a:r>
              <a:rPr lang="en-US" sz="2000" dirty="0"/>
              <a:t>Let depth of shallowest solution be s</a:t>
            </a:r>
          </a:p>
          <a:p>
            <a:pPr lvl="1"/>
            <a:r>
              <a:rPr lang="en-US" sz="2000" dirty="0"/>
              <a:t>Search takes time O(</a:t>
            </a:r>
            <a:r>
              <a:rPr lang="en-US" sz="2000" dirty="0" err="1"/>
              <a:t>b</a:t>
            </a:r>
            <a:r>
              <a:rPr lang="en-US" sz="2000" baseline="30000" dirty="0" err="1"/>
              <a:t>s</a:t>
            </a:r>
            <a:r>
              <a:rPr lang="en-US" sz="2000" dirty="0"/>
              <a:t>)</a:t>
            </a:r>
          </a:p>
          <a:p>
            <a:pPr lvl="3"/>
            <a:endParaRPr lang="en-US" sz="1200" dirty="0"/>
          </a:p>
          <a:p>
            <a:r>
              <a:rPr lang="en-US" sz="2400" dirty="0"/>
              <a:t>How much space does the fringe take?</a:t>
            </a:r>
          </a:p>
          <a:p>
            <a:pPr lvl="1"/>
            <a:r>
              <a:rPr lang="en-US" sz="2000" dirty="0"/>
              <a:t>Has roughly the last tier, so O(</a:t>
            </a:r>
            <a:r>
              <a:rPr lang="en-US" sz="2000" dirty="0" err="1"/>
              <a:t>b</a:t>
            </a:r>
            <a:r>
              <a:rPr lang="en-US" sz="2000" baseline="30000" dirty="0" err="1"/>
              <a:t>s</a:t>
            </a:r>
            <a:r>
              <a:rPr lang="en-US" sz="2000" dirty="0"/>
              <a:t>)</a:t>
            </a:r>
          </a:p>
          <a:p>
            <a:pPr lvl="3"/>
            <a:endParaRPr lang="en-US" sz="1200" dirty="0"/>
          </a:p>
          <a:p>
            <a:r>
              <a:rPr lang="en-US" sz="2400" dirty="0"/>
              <a:t>Is it complete?</a:t>
            </a:r>
          </a:p>
          <a:p>
            <a:pPr lvl="1"/>
            <a:r>
              <a:rPr lang="en-US" sz="2000" dirty="0"/>
              <a:t>s must be finite if a solution exists, so yes!</a:t>
            </a:r>
          </a:p>
          <a:p>
            <a:pPr lvl="2"/>
            <a:endParaRPr lang="en-US" sz="800" dirty="0"/>
          </a:p>
          <a:p>
            <a:r>
              <a:rPr lang="en-US" sz="2400" dirty="0"/>
              <a:t>Is it optimal?</a:t>
            </a:r>
          </a:p>
          <a:p>
            <a:pPr lvl="1"/>
            <a:r>
              <a:rPr lang="en-US" sz="2000" dirty="0"/>
              <a:t>Only if costs are all 1 (more on costs later)</a:t>
            </a:r>
          </a:p>
          <a:p>
            <a:endParaRPr lang="en-US" dirty="0"/>
          </a:p>
        </p:txBody>
      </p:sp>
      <p:sp>
        <p:nvSpPr>
          <p:cNvPr id="24614" name="Freeform 38"/>
          <p:cNvSpPr>
            <a:spLocks/>
          </p:cNvSpPr>
          <p:nvPr/>
        </p:nvSpPr>
        <p:spPr bwMode="auto">
          <a:xfrm>
            <a:off x="7346954" y="2001835"/>
            <a:ext cx="2927351" cy="2554288"/>
          </a:xfrm>
          <a:custGeom>
            <a:avLst/>
            <a:gdLst>
              <a:gd name="T0" fmla="*/ 0 w 1844"/>
              <a:gd name="T1" fmla="*/ 2147483647 h 1609"/>
              <a:gd name="T2" fmla="*/ 2147483647 w 1844"/>
              <a:gd name="T3" fmla="*/ 2147483647 h 1609"/>
              <a:gd name="T4" fmla="*/ 2147483647 w 1844"/>
              <a:gd name="T5" fmla="*/ 0 h 1609"/>
              <a:gd name="T6" fmla="*/ 0 w 1844"/>
              <a:gd name="T7" fmla="*/ 2147483647 h 1609"/>
              <a:gd name="T8" fmla="*/ 0 60000 65536"/>
              <a:gd name="T9" fmla="*/ 0 60000 65536"/>
              <a:gd name="T10" fmla="*/ 0 60000 65536"/>
              <a:gd name="T11" fmla="*/ 0 60000 65536"/>
              <a:gd name="T12" fmla="*/ 0 w 1844"/>
              <a:gd name="T13" fmla="*/ 0 h 1609"/>
              <a:gd name="T14" fmla="*/ 1844 w 1844"/>
              <a:gd name="T15" fmla="*/ 1609 h 16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44" h="1609">
                <a:moveTo>
                  <a:pt x="0" y="1609"/>
                </a:moveTo>
                <a:lnTo>
                  <a:pt x="1844" y="1609"/>
                </a:lnTo>
                <a:lnTo>
                  <a:pt x="915" y="0"/>
                </a:lnTo>
                <a:lnTo>
                  <a:pt x="0" y="1609"/>
                </a:lnTo>
                <a:close/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24615" name="Oval 39"/>
          <p:cNvSpPr>
            <a:spLocks noChangeArrowheads="1"/>
          </p:cNvSpPr>
          <p:nvPr/>
        </p:nvSpPr>
        <p:spPr bwMode="auto">
          <a:xfrm>
            <a:off x="8701090" y="1931987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16" name="Oval 40"/>
          <p:cNvSpPr>
            <a:spLocks noChangeArrowheads="1"/>
          </p:cNvSpPr>
          <p:nvPr/>
        </p:nvSpPr>
        <p:spPr bwMode="auto">
          <a:xfrm>
            <a:off x="8469314" y="2357438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17" name="Oval 41"/>
          <p:cNvSpPr>
            <a:spLocks noChangeArrowheads="1"/>
          </p:cNvSpPr>
          <p:nvPr/>
        </p:nvSpPr>
        <p:spPr bwMode="auto">
          <a:xfrm>
            <a:off x="8945563" y="2347911"/>
            <a:ext cx="179388" cy="179388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18" name="Text Box 42"/>
          <p:cNvSpPr txBox="1">
            <a:spLocks noChangeArrowheads="1"/>
          </p:cNvSpPr>
          <p:nvPr/>
        </p:nvSpPr>
        <p:spPr bwMode="auto">
          <a:xfrm>
            <a:off x="8599491" y="2208214"/>
            <a:ext cx="274639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…</a:t>
            </a:r>
          </a:p>
        </p:txBody>
      </p:sp>
      <p:sp>
        <p:nvSpPr>
          <p:cNvPr id="24619" name="Freeform 43"/>
          <p:cNvSpPr>
            <a:spLocks/>
          </p:cNvSpPr>
          <p:nvPr/>
        </p:nvSpPr>
        <p:spPr bwMode="auto">
          <a:xfrm>
            <a:off x="8582026" y="2162175"/>
            <a:ext cx="444500" cy="88900"/>
          </a:xfrm>
          <a:custGeom>
            <a:avLst/>
            <a:gdLst>
              <a:gd name="T0" fmla="*/ 0 w 280"/>
              <a:gd name="T1" fmla="*/ 2147483647 h 56"/>
              <a:gd name="T2" fmla="*/ 2147483647 w 280"/>
              <a:gd name="T3" fmla="*/ 2147483647 h 56"/>
              <a:gd name="T4" fmla="*/ 2147483647 w 280"/>
              <a:gd name="T5" fmla="*/ 0 h 56"/>
              <a:gd name="T6" fmla="*/ 0 60000 65536"/>
              <a:gd name="T7" fmla="*/ 0 60000 65536"/>
              <a:gd name="T8" fmla="*/ 0 60000 65536"/>
              <a:gd name="T9" fmla="*/ 0 w 280"/>
              <a:gd name="T10" fmla="*/ 0 h 56"/>
              <a:gd name="T11" fmla="*/ 280 w 280"/>
              <a:gd name="T12" fmla="*/ 56 h 5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80" h="56">
                <a:moveTo>
                  <a:pt x="0" y="11"/>
                </a:moveTo>
                <a:cubicBezTo>
                  <a:pt x="52" y="33"/>
                  <a:pt x="104" y="56"/>
                  <a:pt x="151" y="54"/>
                </a:cubicBezTo>
                <a:cubicBezTo>
                  <a:pt x="198" y="52"/>
                  <a:pt x="239" y="26"/>
                  <a:pt x="280" y="0"/>
                </a:cubicBezTo>
              </a:path>
            </a:pathLst>
          </a:custGeom>
          <a:noFill/>
          <a:ln w="9525">
            <a:solidFill>
              <a:schemeClr val="tx1"/>
            </a:solidFill>
            <a:round/>
            <a:headEnd/>
            <a:tailEnd type="triangle" w="sm" len="sm"/>
          </a:ln>
        </p:spPr>
        <p:txBody>
          <a:bodyPr lIns="91432" tIns="45718" rIns="91432" bIns="45718"/>
          <a:lstStyle/>
          <a:p>
            <a:endParaRPr lang="en-US"/>
          </a:p>
        </p:txBody>
      </p:sp>
      <p:sp>
        <p:nvSpPr>
          <p:cNvPr id="24620" name="Text Box 44"/>
          <p:cNvSpPr txBox="1">
            <a:spLocks noChangeArrowheads="1"/>
          </p:cNvSpPr>
          <p:nvPr/>
        </p:nvSpPr>
        <p:spPr bwMode="auto">
          <a:xfrm>
            <a:off x="8983664" y="1960562"/>
            <a:ext cx="298451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b</a:t>
            </a:r>
          </a:p>
        </p:txBody>
      </p:sp>
      <p:sp>
        <p:nvSpPr>
          <p:cNvPr id="24621" name="Text Box 45"/>
          <p:cNvSpPr txBox="1">
            <a:spLocks noChangeArrowheads="1"/>
          </p:cNvSpPr>
          <p:nvPr/>
        </p:nvSpPr>
        <p:spPr bwMode="auto">
          <a:xfrm>
            <a:off x="10410828" y="1812926"/>
            <a:ext cx="1119187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1 node</a:t>
            </a:r>
          </a:p>
        </p:txBody>
      </p:sp>
      <p:sp>
        <p:nvSpPr>
          <p:cNvPr id="24622" name="Text Box 46"/>
          <p:cNvSpPr txBox="1">
            <a:spLocks noChangeArrowheads="1"/>
          </p:cNvSpPr>
          <p:nvPr/>
        </p:nvSpPr>
        <p:spPr bwMode="auto">
          <a:xfrm>
            <a:off x="10412414" y="2166935"/>
            <a:ext cx="1119188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b nodes</a:t>
            </a:r>
          </a:p>
        </p:txBody>
      </p:sp>
      <p:sp>
        <p:nvSpPr>
          <p:cNvPr id="24623" name="Text Box 47"/>
          <p:cNvSpPr txBox="1">
            <a:spLocks noChangeArrowheads="1"/>
          </p:cNvSpPr>
          <p:nvPr/>
        </p:nvSpPr>
        <p:spPr bwMode="auto">
          <a:xfrm>
            <a:off x="10412414" y="2578097"/>
            <a:ext cx="1119188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b</a:t>
            </a:r>
            <a:r>
              <a:rPr lang="en-US" baseline="30000"/>
              <a:t>2</a:t>
            </a:r>
            <a:r>
              <a:rPr lang="en-US"/>
              <a:t> nodes</a:t>
            </a:r>
          </a:p>
        </p:txBody>
      </p:sp>
      <p:sp>
        <p:nvSpPr>
          <p:cNvPr id="24624" name="Text Box 48"/>
          <p:cNvSpPr txBox="1">
            <a:spLocks noChangeArrowheads="1"/>
          </p:cNvSpPr>
          <p:nvPr/>
        </p:nvSpPr>
        <p:spPr bwMode="auto">
          <a:xfrm>
            <a:off x="10426702" y="4203699"/>
            <a:ext cx="14605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/>
              <a:t>b</a:t>
            </a:r>
            <a:r>
              <a:rPr lang="en-US" baseline="30000"/>
              <a:t>m</a:t>
            </a:r>
            <a:r>
              <a:rPr lang="en-US"/>
              <a:t> nodes</a:t>
            </a:r>
          </a:p>
        </p:txBody>
      </p:sp>
      <p:sp>
        <p:nvSpPr>
          <p:cNvPr id="24625" name="Oval 49"/>
          <p:cNvSpPr>
            <a:spLocks noChangeArrowheads="1"/>
          </p:cNvSpPr>
          <p:nvPr/>
        </p:nvSpPr>
        <p:spPr bwMode="auto">
          <a:xfrm>
            <a:off x="8140701" y="4473576"/>
            <a:ext cx="179387" cy="1793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26" name="Oval 50"/>
          <p:cNvSpPr>
            <a:spLocks noChangeArrowheads="1"/>
          </p:cNvSpPr>
          <p:nvPr/>
        </p:nvSpPr>
        <p:spPr bwMode="auto">
          <a:xfrm>
            <a:off x="9193214" y="3397249"/>
            <a:ext cx="179388" cy="179387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27" name="Oval 51"/>
          <p:cNvSpPr>
            <a:spLocks noChangeArrowheads="1"/>
          </p:cNvSpPr>
          <p:nvPr/>
        </p:nvSpPr>
        <p:spPr bwMode="auto">
          <a:xfrm>
            <a:off x="8713787" y="3952876"/>
            <a:ext cx="179388" cy="179387"/>
          </a:xfrm>
          <a:prstGeom prst="ellipse">
            <a:avLst/>
          </a:prstGeom>
          <a:solidFill>
            <a:srgbClr val="FF9999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31" name="AutoShape 55"/>
          <p:cNvSpPr>
            <a:spLocks/>
          </p:cNvSpPr>
          <p:nvPr/>
        </p:nvSpPr>
        <p:spPr bwMode="auto">
          <a:xfrm>
            <a:off x="6915149" y="1752602"/>
            <a:ext cx="265112" cy="1684337"/>
          </a:xfrm>
          <a:prstGeom prst="leftBrace">
            <a:avLst>
              <a:gd name="adj1" fmla="val 5294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lIns="91432" tIns="45718" rIns="91432" bIns="45718" anchor="ctr"/>
          <a:lstStyle/>
          <a:p>
            <a:endParaRPr lang="en-US"/>
          </a:p>
        </p:txBody>
      </p:sp>
      <p:sp>
        <p:nvSpPr>
          <p:cNvPr id="24632" name="Text Box 56"/>
          <p:cNvSpPr txBox="1">
            <a:spLocks noChangeArrowheads="1"/>
          </p:cNvSpPr>
          <p:nvPr/>
        </p:nvSpPr>
        <p:spPr bwMode="auto">
          <a:xfrm>
            <a:off x="5905503" y="2392362"/>
            <a:ext cx="1265237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s tiers</a:t>
            </a:r>
          </a:p>
        </p:txBody>
      </p:sp>
      <p:sp>
        <p:nvSpPr>
          <p:cNvPr id="24637" name="Text Box 61"/>
          <p:cNvSpPr txBox="1">
            <a:spLocks noChangeArrowheads="1"/>
          </p:cNvSpPr>
          <p:nvPr/>
        </p:nvSpPr>
        <p:spPr bwMode="auto">
          <a:xfrm>
            <a:off x="10401302" y="3179762"/>
            <a:ext cx="1460500" cy="369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32" tIns="45718" rIns="91432" bIns="45718"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 err="1"/>
              <a:t>b</a:t>
            </a:r>
            <a:r>
              <a:rPr lang="en-US" baseline="30000" dirty="0" err="1"/>
              <a:t>s</a:t>
            </a:r>
            <a:r>
              <a:rPr lang="en-US" dirty="0"/>
              <a:t> nodes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5D56E52-451C-461C-B9F4-1278AD2ED9B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981"/>
    </mc:Choice>
    <mc:Fallback>
      <p:transition spd="slow" advTm="107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2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6" grpId="0" animBg="1"/>
      <p:bldP spid="36" grpId="1" animBg="1"/>
      <p:bldP spid="802818" grpId="0" animBg="1"/>
      <p:bldP spid="35" grpId="0" animBg="1"/>
      <p:bldP spid="35" grpId="1" animBg="1"/>
      <p:bldP spid="37" grpId="0" animBg="1"/>
      <p:bldP spid="37" grpId="1" animBg="1"/>
      <p:bldP spid="24631" grpId="0" animBg="1"/>
      <p:bldP spid="24632" grpId="0"/>
      <p:bldP spid="2463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348"/>
  <p:tag name="DEFAULTHEIGHT" val="20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7|6.4|9.8|0.7|0.4|3.2|0.7|5.2|19.8|1.3|4.9|0.6|12.7|0.6|0.7|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1|15.4|5|2.4|1.4|6.8|0.6|21.2|0.4|0.4|0.3|25|1.3|22.4|7.2|5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|16|3.6|0.3|13.6|1.1|0.4|10.8|0.1|0.3|0.6|67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7|4.7|0.9|0.3|4|0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3|1|0.9|0.5|3.4|3|1.6|1.3|0.4|17.1|14.3|1.2|20.1|1.2"/>
</p:tagLst>
</file>

<file path=ppt/theme/theme1.xml><?xml version="1.0" encoding="utf-8"?>
<a:theme xmlns:a="http://schemas.openxmlformats.org/drawingml/2006/main" name="dan-berkeley-nlp-v1">
  <a:themeElements>
    <a:clrScheme name="dan-berkeley-nlp-v1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an-berkeley-nlp-v1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an-berkeley-nlp-v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an-berkeley-nlp-v1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an-berkeley-nlp-v1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4ED4A241252C948A6570CBF597C30C6" ma:contentTypeVersion="2" ma:contentTypeDescription="Create a new document." ma:contentTypeScope="" ma:versionID="642ab835f9e2758627252205c5329807">
  <xsd:schema xmlns:xsd="http://www.w3.org/2001/XMLSchema" xmlns:xs="http://www.w3.org/2001/XMLSchema" xmlns:p="http://schemas.microsoft.com/office/2006/metadata/properties" xmlns:ns2="2ccdc9e6-d4c0-4e94-abfa-623fd4851f43" targetNamespace="http://schemas.microsoft.com/office/2006/metadata/properties" ma:root="true" ma:fieldsID="b5cbe6211db0a1474812987228916e1c" ns2:_="">
    <xsd:import namespace="2ccdc9e6-d4c0-4e94-abfa-623fd4851f4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cdc9e6-d4c0-4e94-abfa-623fd4851f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C6B7A0A-9430-464D-97DB-A0145B50EB98}"/>
</file>

<file path=customXml/itemProps2.xml><?xml version="1.0" encoding="utf-8"?>
<ds:datastoreItem xmlns:ds="http://schemas.openxmlformats.org/officeDocument/2006/customXml" ds:itemID="{F2F742C5-4F60-4FE1-9B28-2C42EE9CB767}"/>
</file>

<file path=customXml/itemProps3.xml><?xml version="1.0" encoding="utf-8"?>
<ds:datastoreItem xmlns:ds="http://schemas.openxmlformats.org/officeDocument/2006/customXml" ds:itemID="{983CD31A-EF37-44C7-8CD4-BE0B2518B481}"/>
</file>

<file path=docProps/app.xml><?xml version="1.0" encoding="utf-8"?>
<Properties xmlns="http://schemas.openxmlformats.org/officeDocument/2006/extended-properties" xmlns:vt="http://schemas.openxmlformats.org/officeDocument/2006/docPropsVTypes">
  <Template>FA12 cs188 lecture 1 -- introduction</Template>
  <TotalTime>37458</TotalTime>
  <Words>456</Words>
  <Application>Microsoft Office PowerPoint</Application>
  <PresentationFormat>Widescreen</PresentationFormat>
  <Paragraphs>186</Paragraphs>
  <Slides>10</Slides>
  <Notes>1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dan-berkeley-nlp-v1</vt:lpstr>
      <vt:lpstr>Example: Tree Search</vt:lpstr>
      <vt:lpstr>Depth-First Search</vt:lpstr>
      <vt:lpstr>Depth-First Search</vt:lpstr>
      <vt:lpstr>Search Algorithm Properties</vt:lpstr>
      <vt:lpstr>Search Algorithm Properties</vt:lpstr>
      <vt:lpstr>Depth-First Search (DFS) Properties</vt:lpstr>
      <vt:lpstr>Breadth-First Search</vt:lpstr>
      <vt:lpstr>Breadth-First Search</vt:lpstr>
      <vt:lpstr>Breadth-First Search (BFS) Properties</vt:lpstr>
      <vt:lpstr>Quiz: DFS vs BFS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 294-5: Statistical Natural Language Processing</dc:title>
  <dc:creator>Preferred Customer</dc:creator>
  <cp:lastModifiedBy>Georg Christoph Gutjahr</cp:lastModifiedBy>
  <cp:revision>2002</cp:revision>
  <cp:lastPrinted>2014-01-23T07:59:40Z</cp:lastPrinted>
  <dcterms:created xsi:type="dcterms:W3CDTF">2004-08-27T04:16:05Z</dcterms:created>
  <dcterms:modified xsi:type="dcterms:W3CDTF">2020-10-06T03:35:01Z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0x010100D4ED4A241252C948A6570CBF597C30C6</vt:lpwstr>
  </property>
</Properties>
</file>